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4"/>
    <p:sldId id="257" r:id="rId25"/>
    <p:sldId id="258" r:id="rId26"/>
    <p:sldId id="259" r:id="rId27"/>
    <p:sldId id="260" r:id="rId28"/>
    <p:sldId id="261" r:id="rId29"/>
    <p:sldId id="262" r:id="rId30"/>
    <p:sldId id="263" r:id="rId31"/>
    <p:sldId id="264" r:id="rId32"/>
    <p:sldId id="265" r:id="rId3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Inter" charset="1" panose="020B0502030000000004"/>
      <p:regular r:id="rId12"/>
    </p:embeddedFont>
    <p:embeddedFont>
      <p:font typeface="Inter Bold" charset="1" panose="020B0802030000000004"/>
      <p:regular r:id="rId13"/>
    </p:embeddedFont>
    <p:embeddedFont>
      <p:font typeface="Inter Italics" charset="1" panose="020B0502030000000004"/>
      <p:regular r:id="rId14"/>
    </p:embeddedFont>
    <p:embeddedFont>
      <p:font typeface="Inter Bold Italics" charset="1" panose="020B0802030000000004"/>
      <p:regular r:id="rId15"/>
    </p:embeddedFont>
    <p:embeddedFont>
      <p:font typeface="Inter Thin" charset="1" panose="020B0A02050000000004"/>
      <p:regular r:id="rId16"/>
    </p:embeddedFont>
    <p:embeddedFont>
      <p:font typeface="Inter Thin Italics" charset="1" panose="020B0A02050000000004"/>
      <p:regular r:id="rId17"/>
    </p:embeddedFont>
    <p:embeddedFont>
      <p:font typeface="Inter Extra-Light" charset="1" panose="02000503000000020004"/>
      <p:regular r:id="rId18"/>
    </p:embeddedFont>
    <p:embeddedFont>
      <p:font typeface="Inter Light" charset="1" panose="02000503000000020004"/>
      <p:regular r:id="rId19"/>
    </p:embeddedFont>
    <p:embeddedFont>
      <p:font typeface="Inter Medium" charset="1" panose="02000503000000020004"/>
      <p:regular r:id="rId20"/>
    </p:embeddedFont>
    <p:embeddedFont>
      <p:font typeface="Inter Semi-Bold" charset="1" panose="02000503000000020004"/>
      <p:regular r:id="rId21"/>
    </p:embeddedFont>
    <p:embeddedFont>
      <p:font typeface="Inter Ultra-Bold" charset="1" panose="02000503000000020004"/>
      <p:regular r:id="rId22"/>
    </p:embeddedFont>
    <p:embeddedFont>
      <p:font typeface="Inter Heavy" charset="1" panose="02000503000000020004"/>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29" Target="slides/slide6.xml" Type="http://schemas.openxmlformats.org/officeDocument/2006/relationships/slide"/><Relationship Id="rId3" Target="viewProps.xml" Type="http://schemas.openxmlformats.org/officeDocument/2006/relationships/viewProps"/><Relationship Id="rId30" Target="slides/slide7.xml" Type="http://schemas.openxmlformats.org/officeDocument/2006/relationships/slide"/><Relationship Id="rId31" Target="slides/slide8.xml" Type="http://schemas.openxmlformats.org/officeDocument/2006/relationships/slide"/><Relationship Id="rId32" Target="slides/slide9.xml" Type="http://schemas.openxmlformats.org/officeDocument/2006/relationships/slide"/><Relationship Id="rId33" Target="slides/slide10.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png>
</file>

<file path=ppt/media/image4.svg>
</file>

<file path=ppt/media/image5.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F8F2E7"/>
        </a:solidFill>
      </p:bgPr>
    </p:bg>
    <p:spTree>
      <p:nvGrpSpPr>
        <p:cNvPr id="1" name=""/>
        <p:cNvGrpSpPr/>
        <p:nvPr/>
      </p:nvGrpSpPr>
      <p:grpSpPr>
        <a:xfrm>
          <a:off x="0" y="0"/>
          <a:ext cx="0" cy="0"/>
          <a:chOff x="0" y="0"/>
          <a:chExt cx="0" cy="0"/>
        </a:xfrm>
      </p:grpSpPr>
      <p:sp>
        <p:nvSpPr>
          <p:cNvPr name="TextBox 2" id="2"/>
          <p:cNvSpPr txBox="true"/>
          <p:nvPr/>
        </p:nvSpPr>
        <p:spPr>
          <a:xfrm rot="0">
            <a:off x="918670" y="1135697"/>
            <a:ext cx="12673048" cy="1947970"/>
          </a:xfrm>
          <a:prstGeom prst="rect">
            <a:avLst/>
          </a:prstGeom>
        </p:spPr>
        <p:txBody>
          <a:bodyPr anchor="t" rtlCol="false" tIns="0" lIns="0" bIns="0" rIns="0">
            <a:spAutoFit/>
          </a:bodyPr>
          <a:lstStyle/>
          <a:p>
            <a:pPr>
              <a:lnSpc>
                <a:spcPts val="14486"/>
              </a:lnSpc>
            </a:pPr>
            <a:r>
              <a:rPr lang="en-US" sz="14782">
                <a:solidFill>
                  <a:srgbClr val="294733"/>
                </a:solidFill>
                <a:latin typeface="Inter"/>
              </a:rPr>
              <a:t> Data Mining</a:t>
            </a:r>
          </a:p>
        </p:txBody>
      </p:sp>
      <p:sp>
        <p:nvSpPr>
          <p:cNvPr name="TextBox 3" id="3"/>
          <p:cNvSpPr txBox="true"/>
          <p:nvPr/>
        </p:nvSpPr>
        <p:spPr>
          <a:xfrm rot="0">
            <a:off x="11870029" y="6119356"/>
            <a:ext cx="5859142" cy="1256540"/>
          </a:xfrm>
          <a:prstGeom prst="rect">
            <a:avLst/>
          </a:prstGeom>
        </p:spPr>
        <p:txBody>
          <a:bodyPr anchor="t" rtlCol="false" tIns="0" lIns="0" bIns="0" rIns="0">
            <a:spAutoFit/>
          </a:bodyPr>
          <a:lstStyle/>
          <a:p>
            <a:pPr algn="ctr">
              <a:lnSpc>
                <a:spcPts val="4862"/>
              </a:lnSpc>
            </a:pPr>
            <a:r>
              <a:rPr lang="en-US" sz="4630">
                <a:solidFill>
                  <a:srgbClr val="FFFFFF"/>
                </a:solidFill>
                <a:latin typeface="Inter"/>
              </a:rPr>
              <a:t>Ashwin Ashok Chavan</a:t>
            </a:r>
          </a:p>
        </p:txBody>
      </p:sp>
      <p:sp>
        <p:nvSpPr>
          <p:cNvPr name="TextBox 4" id="4"/>
          <p:cNvSpPr txBox="true"/>
          <p:nvPr/>
        </p:nvSpPr>
        <p:spPr>
          <a:xfrm rot="0">
            <a:off x="9144000" y="7572261"/>
            <a:ext cx="8204936" cy="1914834"/>
          </a:xfrm>
          <a:prstGeom prst="rect">
            <a:avLst/>
          </a:prstGeom>
        </p:spPr>
        <p:txBody>
          <a:bodyPr anchor="t" rtlCol="false" tIns="0" lIns="0" bIns="0" rIns="0">
            <a:spAutoFit/>
          </a:bodyPr>
          <a:lstStyle/>
          <a:p>
            <a:pPr algn="r">
              <a:lnSpc>
                <a:spcPts val="7532"/>
              </a:lnSpc>
            </a:pPr>
            <a:r>
              <a:rPr lang="en-US" sz="6607">
                <a:solidFill>
                  <a:srgbClr val="294733"/>
                </a:solidFill>
                <a:latin typeface="Inter"/>
              </a:rPr>
              <a:t>Unearthing Insights from Data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8F2E7"/>
        </a:solidFill>
      </p:bgPr>
    </p:bg>
    <p:spTree>
      <p:nvGrpSpPr>
        <p:cNvPr id="1" name=""/>
        <p:cNvGrpSpPr/>
        <p:nvPr/>
      </p:nvGrpSpPr>
      <p:grpSpPr>
        <a:xfrm>
          <a:off x="0" y="0"/>
          <a:ext cx="0" cy="0"/>
          <a:chOff x="0" y="0"/>
          <a:chExt cx="0" cy="0"/>
        </a:xfrm>
      </p:grpSpPr>
      <p:grpSp>
        <p:nvGrpSpPr>
          <p:cNvPr name="Group 2" id="2"/>
          <p:cNvGrpSpPr/>
          <p:nvPr/>
        </p:nvGrpSpPr>
        <p:grpSpPr>
          <a:xfrm rot="0">
            <a:off x="11679382" y="1756064"/>
            <a:ext cx="5579918" cy="7502236"/>
            <a:chOff x="0" y="0"/>
            <a:chExt cx="1469608" cy="1975898"/>
          </a:xfrm>
        </p:grpSpPr>
        <p:sp>
          <p:nvSpPr>
            <p:cNvPr name="Freeform 3" id="3"/>
            <p:cNvSpPr/>
            <p:nvPr/>
          </p:nvSpPr>
          <p:spPr>
            <a:xfrm flipH="false" flipV="false" rot="0">
              <a:off x="0" y="0"/>
              <a:ext cx="1469608" cy="1975898"/>
            </a:xfrm>
            <a:custGeom>
              <a:avLst/>
              <a:gdLst/>
              <a:ahLst/>
              <a:cxnLst/>
              <a:rect r="r" b="b" t="t" l="l"/>
              <a:pathLst>
                <a:path h="1975898" w="1469608">
                  <a:moveTo>
                    <a:pt x="70761" y="0"/>
                  </a:moveTo>
                  <a:lnTo>
                    <a:pt x="1398848" y="0"/>
                  </a:lnTo>
                  <a:cubicBezTo>
                    <a:pt x="1417614" y="0"/>
                    <a:pt x="1435613" y="7455"/>
                    <a:pt x="1448883" y="20725"/>
                  </a:cubicBezTo>
                  <a:cubicBezTo>
                    <a:pt x="1462153" y="33995"/>
                    <a:pt x="1469608" y="51994"/>
                    <a:pt x="1469608" y="70761"/>
                  </a:cubicBezTo>
                  <a:lnTo>
                    <a:pt x="1469608" y="1905137"/>
                  </a:lnTo>
                  <a:cubicBezTo>
                    <a:pt x="1469608" y="1944217"/>
                    <a:pt x="1437928" y="1975898"/>
                    <a:pt x="1398848" y="1975898"/>
                  </a:cubicBezTo>
                  <a:lnTo>
                    <a:pt x="70761" y="1975898"/>
                  </a:lnTo>
                  <a:cubicBezTo>
                    <a:pt x="51994" y="1975898"/>
                    <a:pt x="33995" y="1968442"/>
                    <a:pt x="20725" y="1955172"/>
                  </a:cubicBezTo>
                  <a:cubicBezTo>
                    <a:pt x="7455" y="1941902"/>
                    <a:pt x="0" y="1923904"/>
                    <a:pt x="0" y="1905137"/>
                  </a:cubicBezTo>
                  <a:lnTo>
                    <a:pt x="0" y="70761"/>
                  </a:lnTo>
                  <a:cubicBezTo>
                    <a:pt x="0" y="31681"/>
                    <a:pt x="31681" y="0"/>
                    <a:pt x="70761" y="0"/>
                  </a:cubicBezTo>
                  <a:close/>
                </a:path>
              </a:pathLst>
            </a:custGeom>
            <a:solidFill>
              <a:srgbClr val="000000">
                <a:alpha val="0"/>
              </a:srgbClr>
            </a:solidFill>
            <a:ln w="19050" cap="rnd">
              <a:solidFill>
                <a:srgbClr val="9FA6EE"/>
              </a:solidFill>
              <a:prstDash val="solid"/>
              <a:round/>
            </a:ln>
          </p:spPr>
        </p:sp>
        <p:sp>
          <p:nvSpPr>
            <p:cNvPr name="TextBox 4" id="4"/>
            <p:cNvSpPr txBox="true"/>
            <p:nvPr/>
          </p:nvSpPr>
          <p:spPr>
            <a:xfrm>
              <a:off x="0" y="-38100"/>
              <a:ext cx="1469608" cy="2013998"/>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a:off x="11679382" y="2769177"/>
            <a:ext cx="5579918" cy="0"/>
          </a:xfrm>
          <a:prstGeom prst="line">
            <a:avLst/>
          </a:prstGeom>
          <a:ln cap="flat" w="19050">
            <a:solidFill>
              <a:srgbClr val="9FA6EE"/>
            </a:solidFill>
            <a:prstDash val="solid"/>
            <a:headEnd type="none" len="sm" w="sm"/>
            <a:tailEnd type="none" len="sm" w="sm"/>
          </a:ln>
        </p:spPr>
      </p:sp>
      <p:sp>
        <p:nvSpPr>
          <p:cNvPr name="AutoShape 6" id="6"/>
          <p:cNvSpPr/>
          <p:nvPr/>
        </p:nvSpPr>
        <p:spPr>
          <a:xfrm>
            <a:off x="11679382" y="8449541"/>
            <a:ext cx="5579918" cy="0"/>
          </a:xfrm>
          <a:prstGeom prst="line">
            <a:avLst/>
          </a:prstGeom>
          <a:ln cap="flat" w="19050">
            <a:solidFill>
              <a:srgbClr val="9FA6EE"/>
            </a:solidFill>
            <a:prstDash val="solid"/>
            <a:headEnd type="none" len="sm" w="sm"/>
            <a:tailEnd type="none" len="sm" w="sm"/>
          </a:ln>
        </p:spPr>
      </p:sp>
      <p:grpSp>
        <p:nvGrpSpPr>
          <p:cNvPr name="Group 7" id="7"/>
          <p:cNvGrpSpPr>
            <a:grpSpLocks noChangeAspect="true"/>
          </p:cNvGrpSpPr>
          <p:nvPr/>
        </p:nvGrpSpPr>
        <p:grpSpPr>
          <a:xfrm rot="0">
            <a:off x="12090324" y="2051439"/>
            <a:ext cx="553017" cy="553015"/>
            <a:chOff x="0" y="0"/>
            <a:chExt cx="6350000" cy="6349975"/>
          </a:xfrm>
        </p:grpSpPr>
        <p:sp>
          <p:nvSpPr>
            <p:cNvPr name="Freeform 8" id="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7236" t="-25524" r="-20031" b="-44167"/>
              </a:stretch>
            </a:blipFill>
          </p:spPr>
        </p:sp>
      </p:grpSp>
      <p:grpSp>
        <p:nvGrpSpPr>
          <p:cNvPr name="Group 9" id="9"/>
          <p:cNvGrpSpPr>
            <a:grpSpLocks noChangeAspect="true"/>
          </p:cNvGrpSpPr>
          <p:nvPr/>
        </p:nvGrpSpPr>
        <p:grpSpPr>
          <a:xfrm rot="0">
            <a:off x="11928706" y="3068724"/>
            <a:ext cx="5081270" cy="5081270"/>
            <a:chOff x="0" y="0"/>
            <a:chExt cx="6350000" cy="6350000"/>
          </a:xfrm>
        </p:grpSpPr>
        <p:sp>
          <p:nvSpPr>
            <p:cNvPr name="Freeform 10" id="10"/>
            <p:cNvSpPr/>
            <p:nvPr/>
          </p:nvSpPr>
          <p:spPr>
            <a:xfrm flipH="false" flipV="false" rot="0">
              <a:off x="0" y="0"/>
              <a:ext cx="6351270" cy="6350000"/>
            </a:xfrm>
            <a:custGeom>
              <a:avLst/>
              <a:gdLst/>
              <a:ahLst/>
              <a:cxnLst/>
              <a:rect r="r" b="b" t="t" l="l"/>
              <a:pathLst>
                <a:path h="6350000" w="6351270">
                  <a:moveTo>
                    <a:pt x="5985510" y="0"/>
                  </a:moveTo>
                  <a:lnTo>
                    <a:pt x="364490" y="0"/>
                  </a:lnTo>
                  <a:cubicBezTo>
                    <a:pt x="162560" y="0"/>
                    <a:pt x="0" y="162560"/>
                    <a:pt x="0" y="364490"/>
                  </a:cubicBezTo>
                  <a:lnTo>
                    <a:pt x="0" y="5986780"/>
                  </a:lnTo>
                  <a:cubicBezTo>
                    <a:pt x="0" y="6187440"/>
                    <a:pt x="162560" y="6350000"/>
                    <a:pt x="364490" y="6350000"/>
                  </a:cubicBezTo>
                  <a:lnTo>
                    <a:pt x="5986780" y="6350000"/>
                  </a:lnTo>
                  <a:cubicBezTo>
                    <a:pt x="6187440" y="6350000"/>
                    <a:pt x="6351270" y="6187440"/>
                    <a:pt x="6351270" y="5985510"/>
                  </a:cubicBezTo>
                  <a:lnTo>
                    <a:pt x="6351270" y="364490"/>
                  </a:lnTo>
                  <a:cubicBezTo>
                    <a:pt x="6350000" y="162560"/>
                    <a:pt x="6187440" y="0"/>
                    <a:pt x="5985510" y="0"/>
                  </a:cubicBezTo>
                  <a:close/>
                </a:path>
              </a:pathLst>
            </a:custGeom>
            <a:blipFill>
              <a:blip r:embed="rId3"/>
              <a:stretch>
                <a:fillRect l="-25031" t="0" r="-25031" b="0"/>
              </a:stretch>
            </a:blipFill>
          </p:spPr>
        </p:sp>
      </p:grpSp>
      <p:sp>
        <p:nvSpPr>
          <p:cNvPr name="TextBox 11" id="11"/>
          <p:cNvSpPr txBox="true"/>
          <p:nvPr/>
        </p:nvSpPr>
        <p:spPr>
          <a:xfrm rot="0">
            <a:off x="740987" y="2992524"/>
            <a:ext cx="9726304" cy="7191763"/>
          </a:xfrm>
          <a:prstGeom prst="rect">
            <a:avLst/>
          </a:prstGeom>
        </p:spPr>
        <p:txBody>
          <a:bodyPr anchor="t" rtlCol="false" tIns="0" lIns="0" bIns="0" rIns="0">
            <a:spAutoFit/>
          </a:bodyPr>
          <a:lstStyle/>
          <a:p>
            <a:pPr marL="734165" indent="-367082" lvl="1">
              <a:lnSpc>
                <a:spcPts val="4760"/>
              </a:lnSpc>
              <a:buFont typeface="Arial"/>
              <a:buChar char="•"/>
            </a:pPr>
            <a:r>
              <a:rPr lang="en-US" sz="3400">
                <a:solidFill>
                  <a:srgbClr val="294733"/>
                </a:solidFill>
                <a:latin typeface="Inter"/>
              </a:rPr>
              <a:t>Fraud Detection: Data mining is widely used in the financial and banking sector to detect fraudulent activities. By analyzing large volumes of transaction data, it can identify unusual patterns and anomalies that may indicate fraudulent transactions or activities. This helps financial institutions to proactively prevent and mitigate fraud, saving both money and the reputation of the organization.</a:t>
            </a:r>
          </a:p>
          <a:p>
            <a:pPr marL="734165" indent="-367082" lvl="1">
              <a:lnSpc>
                <a:spcPts val="4760"/>
              </a:lnSpc>
              <a:buFont typeface="Arial"/>
              <a:buChar char="•"/>
            </a:pPr>
          </a:p>
          <a:p>
            <a:pPr>
              <a:lnSpc>
                <a:spcPts val="4760"/>
              </a:lnSpc>
            </a:pPr>
          </a:p>
        </p:txBody>
      </p:sp>
      <p:grpSp>
        <p:nvGrpSpPr>
          <p:cNvPr name="Group 12" id="12"/>
          <p:cNvGrpSpPr/>
          <p:nvPr/>
        </p:nvGrpSpPr>
        <p:grpSpPr>
          <a:xfrm rot="0">
            <a:off x="12090324" y="8725766"/>
            <a:ext cx="276509" cy="241945"/>
            <a:chOff x="0" y="0"/>
            <a:chExt cx="812800" cy="711200"/>
          </a:xfrm>
        </p:grpSpPr>
        <p:sp>
          <p:nvSpPr>
            <p:cNvPr name="Freeform 13" id="13"/>
            <p:cNvSpPr/>
            <p:nvPr/>
          </p:nvSpPr>
          <p:spPr>
            <a:xfrm flipH="false" flipV="false" rot="0">
              <a:off x="-33680" y="-8369"/>
              <a:ext cx="854946" cy="719569"/>
            </a:xfrm>
            <a:custGeom>
              <a:avLst/>
              <a:gdLst/>
              <a:ahLst/>
              <a:cxnLst/>
              <a:rect r="r" b="b" t="t" l="l"/>
              <a:pathLst>
                <a:path h="719569" w="854946">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000000">
                <a:alpha val="0"/>
              </a:srgbClr>
            </a:solidFill>
            <a:ln w="19050" cap="sq">
              <a:solidFill>
                <a:srgbClr val="9FA6EE"/>
              </a:solidFill>
              <a:prstDash val="solid"/>
              <a:miter/>
            </a:ln>
          </p:spPr>
        </p:sp>
        <p:sp>
          <p:nvSpPr>
            <p:cNvPr name="TextBox 14" id="14"/>
            <p:cNvSpPr txBox="true"/>
            <p:nvPr/>
          </p:nvSpPr>
          <p:spPr>
            <a:xfrm>
              <a:off x="76200" y="12700"/>
              <a:ext cx="660400" cy="571500"/>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12596847" y="8725766"/>
            <a:ext cx="278972" cy="241945"/>
          </a:xfrm>
          <a:custGeom>
            <a:avLst/>
            <a:gdLst/>
            <a:ahLst/>
            <a:cxnLst/>
            <a:rect r="r" b="b" t="t" l="l"/>
            <a:pathLst>
              <a:path h="241945" w="278972">
                <a:moveTo>
                  <a:pt x="0" y="0"/>
                </a:moveTo>
                <a:lnTo>
                  <a:pt x="278972" y="0"/>
                </a:lnTo>
                <a:lnTo>
                  <a:pt x="278972" y="241945"/>
                </a:lnTo>
                <a:lnTo>
                  <a:pt x="0" y="2419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740987" y="565792"/>
            <a:ext cx="14019266" cy="954392"/>
          </a:xfrm>
          <a:prstGeom prst="rect">
            <a:avLst/>
          </a:prstGeom>
        </p:spPr>
        <p:txBody>
          <a:bodyPr anchor="t" rtlCol="false" tIns="0" lIns="0" bIns="0" rIns="0">
            <a:spAutoFit/>
          </a:bodyPr>
          <a:lstStyle/>
          <a:p>
            <a:pPr>
              <a:lnSpc>
                <a:spcPts val="7408"/>
              </a:lnSpc>
            </a:pPr>
            <a:r>
              <a:rPr lang="en-US" sz="6498">
                <a:solidFill>
                  <a:srgbClr val="294733"/>
                </a:solidFill>
                <a:latin typeface="Inter"/>
              </a:rPr>
              <a:t>09- Applications</a:t>
            </a:r>
          </a:p>
        </p:txBody>
      </p:sp>
      <p:sp>
        <p:nvSpPr>
          <p:cNvPr name="TextBox 17" id="17"/>
          <p:cNvSpPr txBox="true"/>
          <p:nvPr/>
        </p:nvSpPr>
        <p:spPr>
          <a:xfrm rot="0">
            <a:off x="12875819" y="2159172"/>
            <a:ext cx="2355972" cy="347074"/>
          </a:xfrm>
          <a:prstGeom prst="rect">
            <a:avLst/>
          </a:prstGeom>
        </p:spPr>
        <p:txBody>
          <a:bodyPr anchor="t" rtlCol="false" tIns="0" lIns="0" bIns="0" rIns="0">
            <a:spAutoFit/>
          </a:bodyPr>
          <a:lstStyle/>
          <a:p>
            <a:pPr>
              <a:lnSpc>
                <a:spcPts val="2669"/>
              </a:lnSpc>
            </a:pPr>
            <a:r>
              <a:rPr lang="en-US" sz="2362">
                <a:solidFill>
                  <a:srgbClr val="9FA6EE"/>
                </a:solidFill>
                <a:latin typeface="Inter"/>
              </a:rPr>
              <a:t>Alba Castro</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8F2E7"/>
        </a:solidFill>
      </p:bgPr>
    </p:bg>
    <p:spTree>
      <p:nvGrpSpPr>
        <p:cNvPr id="1" name=""/>
        <p:cNvGrpSpPr/>
        <p:nvPr/>
      </p:nvGrpSpPr>
      <p:grpSpPr>
        <a:xfrm>
          <a:off x="0" y="0"/>
          <a:ext cx="0" cy="0"/>
          <a:chOff x="0" y="0"/>
          <a:chExt cx="0" cy="0"/>
        </a:xfrm>
      </p:grpSpPr>
      <p:grpSp>
        <p:nvGrpSpPr>
          <p:cNvPr name="Group 2" id="2"/>
          <p:cNvGrpSpPr/>
          <p:nvPr/>
        </p:nvGrpSpPr>
        <p:grpSpPr>
          <a:xfrm rot="0">
            <a:off x="11679382" y="1756064"/>
            <a:ext cx="5579918" cy="7502236"/>
            <a:chOff x="0" y="0"/>
            <a:chExt cx="1469608" cy="1975898"/>
          </a:xfrm>
        </p:grpSpPr>
        <p:sp>
          <p:nvSpPr>
            <p:cNvPr name="Freeform 3" id="3"/>
            <p:cNvSpPr/>
            <p:nvPr/>
          </p:nvSpPr>
          <p:spPr>
            <a:xfrm flipH="false" flipV="false" rot="0">
              <a:off x="0" y="0"/>
              <a:ext cx="1469608" cy="1975898"/>
            </a:xfrm>
            <a:custGeom>
              <a:avLst/>
              <a:gdLst/>
              <a:ahLst/>
              <a:cxnLst/>
              <a:rect r="r" b="b" t="t" l="l"/>
              <a:pathLst>
                <a:path h="1975898" w="1469608">
                  <a:moveTo>
                    <a:pt x="70761" y="0"/>
                  </a:moveTo>
                  <a:lnTo>
                    <a:pt x="1398848" y="0"/>
                  </a:lnTo>
                  <a:cubicBezTo>
                    <a:pt x="1417614" y="0"/>
                    <a:pt x="1435613" y="7455"/>
                    <a:pt x="1448883" y="20725"/>
                  </a:cubicBezTo>
                  <a:cubicBezTo>
                    <a:pt x="1462153" y="33995"/>
                    <a:pt x="1469608" y="51994"/>
                    <a:pt x="1469608" y="70761"/>
                  </a:cubicBezTo>
                  <a:lnTo>
                    <a:pt x="1469608" y="1905137"/>
                  </a:lnTo>
                  <a:cubicBezTo>
                    <a:pt x="1469608" y="1944217"/>
                    <a:pt x="1437928" y="1975898"/>
                    <a:pt x="1398848" y="1975898"/>
                  </a:cubicBezTo>
                  <a:lnTo>
                    <a:pt x="70761" y="1975898"/>
                  </a:lnTo>
                  <a:cubicBezTo>
                    <a:pt x="51994" y="1975898"/>
                    <a:pt x="33995" y="1968442"/>
                    <a:pt x="20725" y="1955172"/>
                  </a:cubicBezTo>
                  <a:cubicBezTo>
                    <a:pt x="7455" y="1941902"/>
                    <a:pt x="0" y="1923904"/>
                    <a:pt x="0" y="1905137"/>
                  </a:cubicBezTo>
                  <a:lnTo>
                    <a:pt x="0" y="70761"/>
                  </a:lnTo>
                  <a:cubicBezTo>
                    <a:pt x="0" y="31681"/>
                    <a:pt x="31681" y="0"/>
                    <a:pt x="70761" y="0"/>
                  </a:cubicBezTo>
                  <a:close/>
                </a:path>
              </a:pathLst>
            </a:custGeom>
            <a:solidFill>
              <a:srgbClr val="000000">
                <a:alpha val="0"/>
              </a:srgbClr>
            </a:solidFill>
            <a:ln w="19050" cap="rnd">
              <a:solidFill>
                <a:srgbClr val="9FA6EE"/>
              </a:solidFill>
              <a:prstDash val="solid"/>
              <a:round/>
            </a:ln>
          </p:spPr>
        </p:sp>
        <p:sp>
          <p:nvSpPr>
            <p:cNvPr name="TextBox 4" id="4"/>
            <p:cNvSpPr txBox="true"/>
            <p:nvPr/>
          </p:nvSpPr>
          <p:spPr>
            <a:xfrm>
              <a:off x="0" y="-38100"/>
              <a:ext cx="1469608" cy="2013998"/>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a:off x="11679382" y="2769177"/>
            <a:ext cx="5579918" cy="0"/>
          </a:xfrm>
          <a:prstGeom prst="line">
            <a:avLst/>
          </a:prstGeom>
          <a:ln cap="flat" w="19050">
            <a:solidFill>
              <a:srgbClr val="9FA6EE"/>
            </a:solidFill>
            <a:prstDash val="solid"/>
            <a:headEnd type="none" len="sm" w="sm"/>
            <a:tailEnd type="none" len="sm" w="sm"/>
          </a:ln>
        </p:spPr>
      </p:sp>
      <p:sp>
        <p:nvSpPr>
          <p:cNvPr name="AutoShape 6" id="6"/>
          <p:cNvSpPr/>
          <p:nvPr/>
        </p:nvSpPr>
        <p:spPr>
          <a:xfrm>
            <a:off x="11679382" y="8449541"/>
            <a:ext cx="5579918" cy="0"/>
          </a:xfrm>
          <a:prstGeom prst="line">
            <a:avLst/>
          </a:prstGeom>
          <a:ln cap="flat" w="19050">
            <a:solidFill>
              <a:srgbClr val="9FA6EE"/>
            </a:solidFill>
            <a:prstDash val="solid"/>
            <a:headEnd type="none" len="sm" w="sm"/>
            <a:tailEnd type="none" len="sm" w="sm"/>
          </a:ln>
        </p:spPr>
      </p:sp>
      <p:grpSp>
        <p:nvGrpSpPr>
          <p:cNvPr name="Group 7" id="7"/>
          <p:cNvGrpSpPr>
            <a:grpSpLocks noChangeAspect="true"/>
          </p:cNvGrpSpPr>
          <p:nvPr/>
        </p:nvGrpSpPr>
        <p:grpSpPr>
          <a:xfrm rot="0">
            <a:off x="12090324" y="2051439"/>
            <a:ext cx="553017" cy="553015"/>
            <a:chOff x="0" y="0"/>
            <a:chExt cx="6350000" cy="6349975"/>
          </a:xfrm>
        </p:grpSpPr>
        <p:sp>
          <p:nvSpPr>
            <p:cNvPr name="Freeform 8" id="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7236" t="-25524" r="-20031" b="-44167"/>
              </a:stretch>
            </a:blipFill>
          </p:spPr>
        </p:sp>
      </p:grpSp>
      <p:grpSp>
        <p:nvGrpSpPr>
          <p:cNvPr name="Group 9" id="9"/>
          <p:cNvGrpSpPr>
            <a:grpSpLocks noChangeAspect="true"/>
          </p:cNvGrpSpPr>
          <p:nvPr/>
        </p:nvGrpSpPr>
        <p:grpSpPr>
          <a:xfrm rot="0">
            <a:off x="11928706" y="3068724"/>
            <a:ext cx="5081270" cy="5081270"/>
            <a:chOff x="0" y="0"/>
            <a:chExt cx="6350000" cy="6350000"/>
          </a:xfrm>
        </p:grpSpPr>
        <p:sp>
          <p:nvSpPr>
            <p:cNvPr name="Freeform 10" id="10"/>
            <p:cNvSpPr/>
            <p:nvPr/>
          </p:nvSpPr>
          <p:spPr>
            <a:xfrm flipH="false" flipV="false" rot="0">
              <a:off x="0" y="0"/>
              <a:ext cx="6351270" cy="6350000"/>
            </a:xfrm>
            <a:custGeom>
              <a:avLst/>
              <a:gdLst/>
              <a:ahLst/>
              <a:cxnLst/>
              <a:rect r="r" b="b" t="t" l="l"/>
              <a:pathLst>
                <a:path h="6350000" w="6351270">
                  <a:moveTo>
                    <a:pt x="5985510" y="0"/>
                  </a:moveTo>
                  <a:lnTo>
                    <a:pt x="364490" y="0"/>
                  </a:lnTo>
                  <a:cubicBezTo>
                    <a:pt x="162560" y="0"/>
                    <a:pt x="0" y="162560"/>
                    <a:pt x="0" y="364490"/>
                  </a:cubicBezTo>
                  <a:lnTo>
                    <a:pt x="0" y="5986780"/>
                  </a:lnTo>
                  <a:cubicBezTo>
                    <a:pt x="0" y="6187440"/>
                    <a:pt x="162560" y="6350000"/>
                    <a:pt x="364490" y="6350000"/>
                  </a:cubicBezTo>
                  <a:lnTo>
                    <a:pt x="5986780" y="6350000"/>
                  </a:lnTo>
                  <a:cubicBezTo>
                    <a:pt x="6187440" y="6350000"/>
                    <a:pt x="6351270" y="6187440"/>
                    <a:pt x="6351270" y="5985510"/>
                  </a:cubicBezTo>
                  <a:lnTo>
                    <a:pt x="6351270" y="364490"/>
                  </a:lnTo>
                  <a:cubicBezTo>
                    <a:pt x="6350000" y="162560"/>
                    <a:pt x="6187440" y="0"/>
                    <a:pt x="5985510" y="0"/>
                  </a:cubicBezTo>
                  <a:close/>
                </a:path>
              </a:pathLst>
            </a:custGeom>
            <a:blipFill>
              <a:blip r:embed="rId3"/>
              <a:stretch>
                <a:fillRect l="-25031" t="0" r="-25031" b="0"/>
              </a:stretch>
            </a:blipFill>
          </p:spPr>
        </p:sp>
      </p:grpSp>
      <p:sp>
        <p:nvSpPr>
          <p:cNvPr name="TextBox 11" id="11"/>
          <p:cNvSpPr txBox="true"/>
          <p:nvPr/>
        </p:nvSpPr>
        <p:spPr>
          <a:xfrm rot="0">
            <a:off x="740987" y="2992524"/>
            <a:ext cx="9726304" cy="4190956"/>
          </a:xfrm>
          <a:prstGeom prst="rect">
            <a:avLst/>
          </a:prstGeom>
        </p:spPr>
        <p:txBody>
          <a:bodyPr anchor="t" rtlCol="false" tIns="0" lIns="0" bIns="0" rIns="0">
            <a:spAutoFit/>
          </a:bodyPr>
          <a:lstStyle/>
          <a:p>
            <a:pPr marL="734165" indent="-367082" lvl="1">
              <a:lnSpc>
                <a:spcPts val="4760"/>
              </a:lnSpc>
              <a:buFont typeface="Arial"/>
              <a:buChar char="•"/>
            </a:pPr>
            <a:r>
              <a:rPr lang="en-US" sz="3400">
                <a:solidFill>
                  <a:srgbClr val="294733"/>
                </a:solidFill>
                <a:latin typeface="Inter"/>
              </a:rPr>
              <a:t>Data mining is the process of discovering patterns, relationships, and valuable insights from large datasets.</a:t>
            </a:r>
          </a:p>
          <a:p>
            <a:pPr marL="734165" indent="-367082" lvl="1">
              <a:lnSpc>
                <a:spcPts val="4760"/>
              </a:lnSpc>
              <a:buFont typeface="Arial"/>
              <a:buChar char="•"/>
            </a:pPr>
            <a:r>
              <a:rPr lang="en-US" sz="3400">
                <a:solidFill>
                  <a:srgbClr val="294733"/>
                </a:solidFill>
                <a:latin typeface="Inter"/>
              </a:rPr>
              <a:t>It involves various techniques to uncover hidden information that can drive better decision-making.</a:t>
            </a:r>
          </a:p>
          <a:p>
            <a:pPr>
              <a:lnSpc>
                <a:spcPts val="4760"/>
              </a:lnSpc>
            </a:pPr>
          </a:p>
        </p:txBody>
      </p:sp>
      <p:grpSp>
        <p:nvGrpSpPr>
          <p:cNvPr name="Group 12" id="12"/>
          <p:cNvGrpSpPr/>
          <p:nvPr/>
        </p:nvGrpSpPr>
        <p:grpSpPr>
          <a:xfrm rot="0">
            <a:off x="12090324" y="8725766"/>
            <a:ext cx="276509" cy="241945"/>
            <a:chOff x="0" y="0"/>
            <a:chExt cx="812800" cy="711200"/>
          </a:xfrm>
        </p:grpSpPr>
        <p:sp>
          <p:nvSpPr>
            <p:cNvPr name="Freeform 13" id="13"/>
            <p:cNvSpPr/>
            <p:nvPr/>
          </p:nvSpPr>
          <p:spPr>
            <a:xfrm flipH="false" flipV="false" rot="0">
              <a:off x="-33680" y="-8369"/>
              <a:ext cx="854946" cy="719569"/>
            </a:xfrm>
            <a:custGeom>
              <a:avLst/>
              <a:gdLst/>
              <a:ahLst/>
              <a:cxnLst/>
              <a:rect r="r" b="b" t="t" l="l"/>
              <a:pathLst>
                <a:path h="719569" w="854946">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000000">
                <a:alpha val="0"/>
              </a:srgbClr>
            </a:solidFill>
            <a:ln w="19050" cap="sq">
              <a:solidFill>
                <a:srgbClr val="9FA6EE"/>
              </a:solidFill>
              <a:prstDash val="solid"/>
              <a:miter/>
            </a:ln>
          </p:spPr>
        </p:sp>
        <p:sp>
          <p:nvSpPr>
            <p:cNvPr name="TextBox 14" id="14"/>
            <p:cNvSpPr txBox="true"/>
            <p:nvPr/>
          </p:nvSpPr>
          <p:spPr>
            <a:xfrm>
              <a:off x="76200" y="12700"/>
              <a:ext cx="660400" cy="571500"/>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12596847" y="8725766"/>
            <a:ext cx="278972" cy="241945"/>
          </a:xfrm>
          <a:custGeom>
            <a:avLst/>
            <a:gdLst/>
            <a:ahLst/>
            <a:cxnLst/>
            <a:rect r="r" b="b" t="t" l="l"/>
            <a:pathLst>
              <a:path h="241945" w="278972">
                <a:moveTo>
                  <a:pt x="0" y="0"/>
                </a:moveTo>
                <a:lnTo>
                  <a:pt x="278972" y="0"/>
                </a:lnTo>
                <a:lnTo>
                  <a:pt x="278972" y="241945"/>
                </a:lnTo>
                <a:lnTo>
                  <a:pt x="0" y="2419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740987" y="565792"/>
            <a:ext cx="12534161" cy="954392"/>
          </a:xfrm>
          <a:prstGeom prst="rect">
            <a:avLst/>
          </a:prstGeom>
        </p:spPr>
        <p:txBody>
          <a:bodyPr anchor="t" rtlCol="false" tIns="0" lIns="0" bIns="0" rIns="0">
            <a:spAutoFit/>
          </a:bodyPr>
          <a:lstStyle/>
          <a:p>
            <a:pPr>
              <a:lnSpc>
                <a:spcPts val="7408"/>
              </a:lnSpc>
            </a:pPr>
            <a:r>
              <a:rPr lang="en-US" sz="6498">
                <a:solidFill>
                  <a:srgbClr val="294733"/>
                </a:solidFill>
                <a:latin typeface="Inter"/>
              </a:rPr>
              <a:t>01 - Introduction to Data Mining</a:t>
            </a:r>
          </a:p>
        </p:txBody>
      </p:sp>
      <p:sp>
        <p:nvSpPr>
          <p:cNvPr name="TextBox 17" id="17"/>
          <p:cNvSpPr txBox="true"/>
          <p:nvPr/>
        </p:nvSpPr>
        <p:spPr>
          <a:xfrm rot="0">
            <a:off x="12875819" y="2159172"/>
            <a:ext cx="2355972" cy="347074"/>
          </a:xfrm>
          <a:prstGeom prst="rect">
            <a:avLst/>
          </a:prstGeom>
        </p:spPr>
        <p:txBody>
          <a:bodyPr anchor="t" rtlCol="false" tIns="0" lIns="0" bIns="0" rIns="0">
            <a:spAutoFit/>
          </a:bodyPr>
          <a:lstStyle/>
          <a:p>
            <a:pPr>
              <a:lnSpc>
                <a:spcPts val="2669"/>
              </a:lnSpc>
            </a:pPr>
            <a:r>
              <a:rPr lang="en-US" sz="2362">
                <a:solidFill>
                  <a:srgbClr val="9FA6EE"/>
                </a:solidFill>
                <a:latin typeface="Inter"/>
              </a:rPr>
              <a:t>Alba Castro</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8F2E7"/>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096886" y="3437994"/>
            <a:ext cx="6191114" cy="6849006"/>
            <a:chOff x="0" y="0"/>
            <a:chExt cx="5697220" cy="6302629"/>
          </a:xfrm>
        </p:grpSpPr>
        <p:sp>
          <p:nvSpPr>
            <p:cNvPr name="Freeform 3" id="3"/>
            <p:cNvSpPr/>
            <p:nvPr/>
          </p:nvSpPr>
          <p:spPr>
            <a:xfrm flipH="false" flipV="false" rot="0">
              <a:off x="0" y="0"/>
              <a:ext cx="5697220" cy="6302629"/>
            </a:xfrm>
            <a:custGeom>
              <a:avLst/>
              <a:gdLst/>
              <a:ahLst/>
              <a:cxnLst/>
              <a:rect r="r" b="b" t="t" l="l"/>
              <a:pathLst>
                <a:path h="6302629" w="5697220">
                  <a:moveTo>
                    <a:pt x="5692521" y="6302629"/>
                  </a:moveTo>
                  <a:lnTo>
                    <a:pt x="4699" y="6302629"/>
                  </a:lnTo>
                  <a:cubicBezTo>
                    <a:pt x="4699" y="6302629"/>
                    <a:pt x="0" y="1493774"/>
                    <a:pt x="0" y="1456436"/>
                  </a:cubicBezTo>
                  <a:cubicBezTo>
                    <a:pt x="0" y="668528"/>
                    <a:pt x="638683" y="29845"/>
                    <a:pt x="1426591" y="29845"/>
                  </a:cubicBezTo>
                  <a:cubicBezTo>
                    <a:pt x="2172335" y="29845"/>
                    <a:pt x="2784094" y="602234"/>
                    <a:pt x="2847467" y="1331595"/>
                  </a:cubicBezTo>
                  <a:cubicBezTo>
                    <a:pt x="2896489" y="588010"/>
                    <a:pt x="3514725" y="0"/>
                    <a:pt x="4270629" y="0"/>
                  </a:cubicBezTo>
                  <a:cubicBezTo>
                    <a:pt x="5058537" y="0"/>
                    <a:pt x="5697220" y="638683"/>
                    <a:pt x="5697220" y="1426591"/>
                  </a:cubicBezTo>
                  <a:cubicBezTo>
                    <a:pt x="5697220" y="1464056"/>
                    <a:pt x="5692521" y="6302629"/>
                    <a:pt x="5692521" y="6302629"/>
                  </a:cubicBezTo>
                  <a:close/>
                </a:path>
              </a:pathLst>
            </a:custGeom>
            <a:blipFill>
              <a:blip r:embed="rId2"/>
              <a:stretch>
                <a:fillRect l="-25217" t="0" r="-107680" b="0"/>
              </a:stretch>
            </a:blipFill>
          </p:spPr>
        </p:sp>
      </p:grpSp>
      <p:sp>
        <p:nvSpPr>
          <p:cNvPr name="TextBox 4" id="4"/>
          <p:cNvSpPr txBox="true"/>
          <p:nvPr/>
        </p:nvSpPr>
        <p:spPr>
          <a:xfrm rot="0">
            <a:off x="903019" y="4179130"/>
            <a:ext cx="10441922" cy="4709123"/>
          </a:xfrm>
          <a:prstGeom prst="rect">
            <a:avLst/>
          </a:prstGeom>
        </p:spPr>
        <p:txBody>
          <a:bodyPr anchor="t" rtlCol="false" tIns="0" lIns="0" bIns="0" rIns="0">
            <a:spAutoFit/>
          </a:bodyPr>
          <a:lstStyle/>
          <a:p>
            <a:pPr marL="722881" indent="-361440" lvl="1">
              <a:lnSpc>
                <a:spcPts val="4687"/>
              </a:lnSpc>
              <a:buFont typeface="Arial"/>
              <a:buChar char="•"/>
            </a:pPr>
            <a:r>
              <a:rPr lang="en-US" sz="3348">
                <a:solidFill>
                  <a:srgbClr val="294733"/>
                </a:solidFill>
                <a:latin typeface="Inter"/>
              </a:rPr>
              <a:t>Counting co-occurrences is a fundamental data mining technique used for association rule mining.</a:t>
            </a:r>
          </a:p>
          <a:p>
            <a:pPr marL="722881" indent="-361440" lvl="1">
              <a:lnSpc>
                <a:spcPts val="4687"/>
              </a:lnSpc>
              <a:buFont typeface="Arial"/>
              <a:buChar char="•"/>
            </a:pPr>
            <a:r>
              <a:rPr lang="en-US" sz="3348">
                <a:solidFill>
                  <a:srgbClr val="294733"/>
                </a:solidFill>
                <a:latin typeface="Inter"/>
              </a:rPr>
              <a:t>It identifies items or events that frequently occur together in a dataset.</a:t>
            </a:r>
          </a:p>
          <a:p>
            <a:pPr marL="722881" indent="-361440" lvl="1">
              <a:lnSpc>
                <a:spcPts val="4687"/>
              </a:lnSpc>
              <a:buFont typeface="Arial"/>
              <a:buChar char="•"/>
            </a:pPr>
            <a:r>
              <a:rPr lang="en-US" sz="3348">
                <a:solidFill>
                  <a:srgbClr val="294733"/>
                </a:solidFill>
                <a:latin typeface="Inter"/>
              </a:rPr>
              <a:t>Example: Market Basket Analysis - finding items often purchased together in a supermarket.</a:t>
            </a:r>
          </a:p>
          <a:p>
            <a:pPr>
              <a:lnSpc>
                <a:spcPts val="4687"/>
              </a:lnSpc>
            </a:pPr>
          </a:p>
        </p:txBody>
      </p:sp>
      <p:sp>
        <p:nvSpPr>
          <p:cNvPr name="TextBox 5" id="5"/>
          <p:cNvSpPr txBox="true"/>
          <p:nvPr/>
        </p:nvSpPr>
        <p:spPr>
          <a:xfrm rot="0">
            <a:off x="1028700" y="1057275"/>
            <a:ext cx="13252883" cy="954392"/>
          </a:xfrm>
          <a:prstGeom prst="rect">
            <a:avLst/>
          </a:prstGeom>
        </p:spPr>
        <p:txBody>
          <a:bodyPr anchor="t" rtlCol="false" tIns="0" lIns="0" bIns="0" rIns="0">
            <a:spAutoFit/>
          </a:bodyPr>
          <a:lstStyle/>
          <a:p>
            <a:pPr>
              <a:lnSpc>
                <a:spcPts val="7408"/>
              </a:lnSpc>
            </a:pPr>
            <a:r>
              <a:rPr lang="en-US" sz="6498">
                <a:solidFill>
                  <a:srgbClr val="FFFFFF"/>
                </a:solidFill>
                <a:latin typeface="Inter"/>
              </a:rPr>
              <a:t>02 - Counting Co-occurrences</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8F2E7"/>
        </a:solidFill>
      </p:bgPr>
    </p:bg>
    <p:spTree>
      <p:nvGrpSpPr>
        <p:cNvPr id="1" name=""/>
        <p:cNvGrpSpPr/>
        <p:nvPr/>
      </p:nvGrpSpPr>
      <p:grpSpPr>
        <a:xfrm>
          <a:off x="0" y="0"/>
          <a:ext cx="0" cy="0"/>
          <a:chOff x="0" y="0"/>
          <a:chExt cx="0" cy="0"/>
        </a:xfrm>
      </p:grpSpPr>
      <p:grpSp>
        <p:nvGrpSpPr>
          <p:cNvPr name="Group 2" id="2"/>
          <p:cNvGrpSpPr/>
          <p:nvPr/>
        </p:nvGrpSpPr>
        <p:grpSpPr>
          <a:xfrm rot="0">
            <a:off x="11679382" y="1756064"/>
            <a:ext cx="5579918" cy="7502236"/>
            <a:chOff x="0" y="0"/>
            <a:chExt cx="1469608" cy="1975898"/>
          </a:xfrm>
        </p:grpSpPr>
        <p:sp>
          <p:nvSpPr>
            <p:cNvPr name="Freeform 3" id="3"/>
            <p:cNvSpPr/>
            <p:nvPr/>
          </p:nvSpPr>
          <p:spPr>
            <a:xfrm flipH="false" flipV="false" rot="0">
              <a:off x="0" y="0"/>
              <a:ext cx="1469608" cy="1975898"/>
            </a:xfrm>
            <a:custGeom>
              <a:avLst/>
              <a:gdLst/>
              <a:ahLst/>
              <a:cxnLst/>
              <a:rect r="r" b="b" t="t" l="l"/>
              <a:pathLst>
                <a:path h="1975898" w="1469608">
                  <a:moveTo>
                    <a:pt x="70761" y="0"/>
                  </a:moveTo>
                  <a:lnTo>
                    <a:pt x="1398848" y="0"/>
                  </a:lnTo>
                  <a:cubicBezTo>
                    <a:pt x="1417614" y="0"/>
                    <a:pt x="1435613" y="7455"/>
                    <a:pt x="1448883" y="20725"/>
                  </a:cubicBezTo>
                  <a:cubicBezTo>
                    <a:pt x="1462153" y="33995"/>
                    <a:pt x="1469608" y="51994"/>
                    <a:pt x="1469608" y="70761"/>
                  </a:cubicBezTo>
                  <a:lnTo>
                    <a:pt x="1469608" y="1905137"/>
                  </a:lnTo>
                  <a:cubicBezTo>
                    <a:pt x="1469608" y="1944217"/>
                    <a:pt x="1437928" y="1975898"/>
                    <a:pt x="1398848" y="1975898"/>
                  </a:cubicBezTo>
                  <a:lnTo>
                    <a:pt x="70761" y="1975898"/>
                  </a:lnTo>
                  <a:cubicBezTo>
                    <a:pt x="51994" y="1975898"/>
                    <a:pt x="33995" y="1968442"/>
                    <a:pt x="20725" y="1955172"/>
                  </a:cubicBezTo>
                  <a:cubicBezTo>
                    <a:pt x="7455" y="1941902"/>
                    <a:pt x="0" y="1923904"/>
                    <a:pt x="0" y="1905137"/>
                  </a:cubicBezTo>
                  <a:lnTo>
                    <a:pt x="0" y="70761"/>
                  </a:lnTo>
                  <a:cubicBezTo>
                    <a:pt x="0" y="31681"/>
                    <a:pt x="31681" y="0"/>
                    <a:pt x="70761" y="0"/>
                  </a:cubicBezTo>
                  <a:close/>
                </a:path>
              </a:pathLst>
            </a:custGeom>
            <a:solidFill>
              <a:srgbClr val="000000">
                <a:alpha val="0"/>
              </a:srgbClr>
            </a:solidFill>
            <a:ln w="19050" cap="rnd">
              <a:solidFill>
                <a:srgbClr val="9FA6EE"/>
              </a:solidFill>
              <a:prstDash val="solid"/>
              <a:round/>
            </a:ln>
          </p:spPr>
        </p:sp>
        <p:sp>
          <p:nvSpPr>
            <p:cNvPr name="TextBox 4" id="4"/>
            <p:cNvSpPr txBox="true"/>
            <p:nvPr/>
          </p:nvSpPr>
          <p:spPr>
            <a:xfrm>
              <a:off x="0" y="-38100"/>
              <a:ext cx="1469608" cy="2013998"/>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a:off x="11679382" y="2769177"/>
            <a:ext cx="5579918" cy="0"/>
          </a:xfrm>
          <a:prstGeom prst="line">
            <a:avLst/>
          </a:prstGeom>
          <a:ln cap="flat" w="19050">
            <a:solidFill>
              <a:srgbClr val="9FA6EE"/>
            </a:solidFill>
            <a:prstDash val="solid"/>
            <a:headEnd type="none" len="sm" w="sm"/>
            <a:tailEnd type="none" len="sm" w="sm"/>
          </a:ln>
        </p:spPr>
      </p:sp>
      <p:sp>
        <p:nvSpPr>
          <p:cNvPr name="AutoShape 6" id="6"/>
          <p:cNvSpPr/>
          <p:nvPr/>
        </p:nvSpPr>
        <p:spPr>
          <a:xfrm>
            <a:off x="11679382" y="8449541"/>
            <a:ext cx="5579918" cy="0"/>
          </a:xfrm>
          <a:prstGeom prst="line">
            <a:avLst/>
          </a:prstGeom>
          <a:ln cap="flat" w="19050">
            <a:solidFill>
              <a:srgbClr val="9FA6EE"/>
            </a:solidFill>
            <a:prstDash val="solid"/>
            <a:headEnd type="none" len="sm" w="sm"/>
            <a:tailEnd type="none" len="sm" w="sm"/>
          </a:ln>
        </p:spPr>
      </p:sp>
      <p:grpSp>
        <p:nvGrpSpPr>
          <p:cNvPr name="Group 7" id="7"/>
          <p:cNvGrpSpPr>
            <a:grpSpLocks noChangeAspect="true"/>
          </p:cNvGrpSpPr>
          <p:nvPr/>
        </p:nvGrpSpPr>
        <p:grpSpPr>
          <a:xfrm rot="0">
            <a:off x="12090324" y="2051439"/>
            <a:ext cx="553017" cy="553015"/>
            <a:chOff x="0" y="0"/>
            <a:chExt cx="6350000" cy="6349975"/>
          </a:xfrm>
        </p:grpSpPr>
        <p:sp>
          <p:nvSpPr>
            <p:cNvPr name="Freeform 8" id="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7236" t="-25524" r="-20031" b="-44167"/>
              </a:stretch>
            </a:blipFill>
          </p:spPr>
        </p:sp>
      </p:grpSp>
      <p:grpSp>
        <p:nvGrpSpPr>
          <p:cNvPr name="Group 9" id="9"/>
          <p:cNvGrpSpPr>
            <a:grpSpLocks noChangeAspect="true"/>
          </p:cNvGrpSpPr>
          <p:nvPr/>
        </p:nvGrpSpPr>
        <p:grpSpPr>
          <a:xfrm rot="0">
            <a:off x="11928706" y="3068724"/>
            <a:ext cx="5081270" cy="5081270"/>
            <a:chOff x="0" y="0"/>
            <a:chExt cx="6350000" cy="6350000"/>
          </a:xfrm>
        </p:grpSpPr>
        <p:sp>
          <p:nvSpPr>
            <p:cNvPr name="Freeform 10" id="10"/>
            <p:cNvSpPr/>
            <p:nvPr/>
          </p:nvSpPr>
          <p:spPr>
            <a:xfrm flipH="false" flipV="false" rot="0">
              <a:off x="0" y="0"/>
              <a:ext cx="6351270" cy="6350000"/>
            </a:xfrm>
            <a:custGeom>
              <a:avLst/>
              <a:gdLst/>
              <a:ahLst/>
              <a:cxnLst/>
              <a:rect r="r" b="b" t="t" l="l"/>
              <a:pathLst>
                <a:path h="6350000" w="6351270">
                  <a:moveTo>
                    <a:pt x="5985510" y="0"/>
                  </a:moveTo>
                  <a:lnTo>
                    <a:pt x="364490" y="0"/>
                  </a:lnTo>
                  <a:cubicBezTo>
                    <a:pt x="162560" y="0"/>
                    <a:pt x="0" y="162560"/>
                    <a:pt x="0" y="364490"/>
                  </a:cubicBezTo>
                  <a:lnTo>
                    <a:pt x="0" y="5986780"/>
                  </a:lnTo>
                  <a:cubicBezTo>
                    <a:pt x="0" y="6187440"/>
                    <a:pt x="162560" y="6350000"/>
                    <a:pt x="364490" y="6350000"/>
                  </a:cubicBezTo>
                  <a:lnTo>
                    <a:pt x="5986780" y="6350000"/>
                  </a:lnTo>
                  <a:cubicBezTo>
                    <a:pt x="6187440" y="6350000"/>
                    <a:pt x="6351270" y="6187440"/>
                    <a:pt x="6351270" y="5985510"/>
                  </a:cubicBezTo>
                  <a:lnTo>
                    <a:pt x="6351270" y="364490"/>
                  </a:lnTo>
                  <a:cubicBezTo>
                    <a:pt x="6350000" y="162560"/>
                    <a:pt x="6187440" y="0"/>
                    <a:pt x="5985510" y="0"/>
                  </a:cubicBezTo>
                  <a:close/>
                </a:path>
              </a:pathLst>
            </a:custGeom>
            <a:blipFill>
              <a:blip r:embed="rId3"/>
              <a:stretch>
                <a:fillRect l="-25031" t="0" r="-25031" b="0"/>
              </a:stretch>
            </a:blipFill>
          </p:spPr>
        </p:sp>
      </p:grpSp>
      <p:sp>
        <p:nvSpPr>
          <p:cNvPr name="TextBox 11" id="11"/>
          <p:cNvSpPr txBox="true"/>
          <p:nvPr/>
        </p:nvSpPr>
        <p:spPr>
          <a:xfrm rot="0">
            <a:off x="740987" y="2992524"/>
            <a:ext cx="9726304" cy="4791118"/>
          </a:xfrm>
          <a:prstGeom prst="rect">
            <a:avLst/>
          </a:prstGeom>
        </p:spPr>
        <p:txBody>
          <a:bodyPr anchor="t" rtlCol="false" tIns="0" lIns="0" bIns="0" rIns="0">
            <a:spAutoFit/>
          </a:bodyPr>
          <a:lstStyle/>
          <a:p>
            <a:pPr marL="734165" indent="-367082" lvl="1">
              <a:lnSpc>
                <a:spcPts val="4760"/>
              </a:lnSpc>
              <a:buFont typeface="Arial"/>
              <a:buChar char="•"/>
            </a:pPr>
            <a:r>
              <a:rPr lang="en-US" sz="3400">
                <a:solidFill>
                  <a:srgbClr val="294733"/>
                </a:solidFill>
                <a:latin typeface="Inter"/>
              </a:rPr>
              <a:t>Mining for rules is the process of discovering meaningful patterns or rules in data.</a:t>
            </a:r>
          </a:p>
          <a:p>
            <a:pPr marL="734165" indent="-367082" lvl="1">
              <a:lnSpc>
                <a:spcPts val="4760"/>
              </a:lnSpc>
              <a:buFont typeface="Arial"/>
              <a:buChar char="•"/>
            </a:pPr>
            <a:r>
              <a:rPr lang="en-US" sz="3400">
                <a:solidFill>
                  <a:srgbClr val="294733"/>
                </a:solidFill>
                <a:latin typeface="Inter"/>
              </a:rPr>
              <a:t>It helps in making predictions or recommendations based on historical data.</a:t>
            </a:r>
          </a:p>
          <a:p>
            <a:pPr marL="734165" indent="-367082" lvl="1">
              <a:lnSpc>
                <a:spcPts val="4760"/>
              </a:lnSpc>
              <a:buFont typeface="Arial"/>
              <a:buChar char="•"/>
            </a:pPr>
            <a:r>
              <a:rPr lang="en-US" sz="3400">
                <a:solidFill>
                  <a:srgbClr val="294733"/>
                </a:solidFill>
                <a:latin typeface="Inter"/>
              </a:rPr>
              <a:t>Example: If-Then rules for customer behavior in e-commerce.</a:t>
            </a:r>
          </a:p>
          <a:p>
            <a:pPr>
              <a:lnSpc>
                <a:spcPts val="4760"/>
              </a:lnSpc>
            </a:pPr>
          </a:p>
        </p:txBody>
      </p:sp>
      <p:grpSp>
        <p:nvGrpSpPr>
          <p:cNvPr name="Group 12" id="12"/>
          <p:cNvGrpSpPr/>
          <p:nvPr/>
        </p:nvGrpSpPr>
        <p:grpSpPr>
          <a:xfrm rot="0">
            <a:off x="12090324" y="8725766"/>
            <a:ext cx="276509" cy="241945"/>
            <a:chOff x="0" y="0"/>
            <a:chExt cx="812800" cy="711200"/>
          </a:xfrm>
        </p:grpSpPr>
        <p:sp>
          <p:nvSpPr>
            <p:cNvPr name="Freeform 13" id="13"/>
            <p:cNvSpPr/>
            <p:nvPr/>
          </p:nvSpPr>
          <p:spPr>
            <a:xfrm flipH="false" flipV="false" rot="0">
              <a:off x="-33680" y="-8369"/>
              <a:ext cx="854946" cy="719569"/>
            </a:xfrm>
            <a:custGeom>
              <a:avLst/>
              <a:gdLst/>
              <a:ahLst/>
              <a:cxnLst/>
              <a:rect r="r" b="b" t="t" l="l"/>
              <a:pathLst>
                <a:path h="719569" w="854946">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000000">
                <a:alpha val="0"/>
              </a:srgbClr>
            </a:solidFill>
            <a:ln w="19050" cap="sq">
              <a:solidFill>
                <a:srgbClr val="9FA6EE"/>
              </a:solidFill>
              <a:prstDash val="solid"/>
              <a:miter/>
            </a:ln>
          </p:spPr>
        </p:sp>
        <p:sp>
          <p:nvSpPr>
            <p:cNvPr name="TextBox 14" id="14"/>
            <p:cNvSpPr txBox="true"/>
            <p:nvPr/>
          </p:nvSpPr>
          <p:spPr>
            <a:xfrm>
              <a:off x="76200" y="12700"/>
              <a:ext cx="660400" cy="571500"/>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12596847" y="8725766"/>
            <a:ext cx="278972" cy="241945"/>
          </a:xfrm>
          <a:custGeom>
            <a:avLst/>
            <a:gdLst/>
            <a:ahLst/>
            <a:cxnLst/>
            <a:rect r="r" b="b" t="t" l="l"/>
            <a:pathLst>
              <a:path h="241945" w="278972">
                <a:moveTo>
                  <a:pt x="0" y="0"/>
                </a:moveTo>
                <a:lnTo>
                  <a:pt x="278972" y="0"/>
                </a:lnTo>
                <a:lnTo>
                  <a:pt x="278972" y="241945"/>
                </a:lnTo>
                <a:lnTo>
                  <a:pt x="0" y="2419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740987" y="565792"/>
            <a:ext cx="12534161" cy="954392"/>
          </a:xfrm>
          <a:prstGeom prst="rect">
            <a:avLst/>
          </a:prstGeom>
        </p:spPr>
        <p:txBody>
          <a:bodyPr anchor="t" rtlCol="false" tIns="0" lIns="0" bIns="0" rIns="0">
            <a:spAutoFit/>
          </a:bodyPr>
          <a:lstStyle/>
          <a:p>
            <a:pPr>
              <a:lnSpc>
                <a:spcPts val="7408"/>
              </a:lnSpc>
            </a:pPr>
            <a:r>
              <a:rPr lang="en-US" sz="6498">
                <a:solidFill>
                  <a:srgbClr val="294733"/>
                </a:solidFill>
                <a:latin typeface="Inter"/>
              </a:rPr>
              <a:t>03- Mining for Rules</a:t>
            </a:r>
          </a:p>
        </p:txBody>
      </p:sp>
      <p:sp>
        <p:nvSpPr>
          <p:cNvPr name="TextBox 17" id="17"/>
          <p:cNvSpPr txBox="true"/>
          <p:nvPr/>
        </p:nvSpPr>
        <p:spPr>
          <a:xfrm rot="0">
            <a:off x="12875819" y="2159172"/>
            <a:ext cx="2355972" cy="347074"/>
          </a:xfrm>
          <a:prstGeom prst="rect">
            <a:avLst/>
          </a:prstGeom>
        </p:spPr>
        <p:txBody>
          <a:bodyPr anchor="t" rtlCol="false" tIns="0" lIns="0" bIns="0" rIns="0">
            <a:spAutoFit/>
          </a:bodyPr>
          <a:lstStyle/>
          <a:p>
            <a:pPr>
              <a:lnSpc>
                <a:spcPts val="2669"/>
              </a:lnSpc>
            </a:pPr>
            <a:r>
              <a:rPr lang="en-US" sz="2362">
                <a:solidFill>
                  <a:srgbClr val="9FA6EE"/>
                </a:solidFill>
                <a:latin typeface="Inter"/>
              </a:rPr>
              <a:t>Alba Castro</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8F2E7"/>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096886" y="3437994"/>
            <a:ext cx="6191114" cy="6849006"/>
            <a:chOff x="0" y="0"/>
            <a:chExt cx="5697220" cy="6302629"/>
          </a:xfrm>
        </p:grpSpPr>
        <p:sp>
          <p:nvSpPr>
            <p:cNvPr name="Freeform 3" id="3"/>
            <p:cNvSpPr/>
            <p:nvPr/>
          </p:nvSpPr>
          <p:spPr>
            <a:xfrm flipH="false" flipV="false" rot="0">
              <a:off x="0" y="0"/>
              <a:ext cx="5697220" cy="6302629"/>
            </a:xfrm>
            <a:custGeom>
              <a:avLst/>
              <a:gdLst/>
              <a:ahLst/>
              <a:cxnLst/>
              <a:rect r="r" b="b" t="t" l="l"/>
              <a:pathLst>
                <a:path h="6302629" w="5697220">
                  <a:moveTo>
                    <a:pt x="5692521" y="6302629"/>
                  </a:moveTo>
                  <a:lnTo>
                    <a:pt x="4699" y="6302629"/>
                  </a:lnTo>
                  <a:cubicBezTo>
                    <a:pt x="4699" y="6302629"/>
                    <a:pt x="0" y="1493774"/>
                    <a:pt x="0" y="1456436"/>
                  </a:cubicBezTo>
                  <a:cubicBezTo>
                    <a:pt x="0" y="668528"/>
                    <a:pt x="638683" y="29845"/>
                    <a:pt x="1426591" y="29845"/>
                  </a:cubicBezTo>
                  <a:cubicBezTo>
                    <a:pt x="2172335" y="29845"/>
                    <a:pt x="2784094" y="602234"/>
                    <a:pt x="2847467" y="1331595"/>
                  </a:cubicBezTo>
                  <a:cubicBezTo>
                    <a:pt x="2896489" y="588010"/>
                    <a:pt x="3514725" y="0"/>
                    <a:pt x="4270629" y="0"/>
                  </a:cubicBezTo>
                  <a:cubicBezTo>
                    <a:pt x="5058537" y="0"/>
                    <a:pt x="5697220" y="638683"/>
                    <a:pt x="5697220" y="1426591"/>
                  </a:cubicBezTo>
                  <a:cubicBezTo>
                    <a:pt x="5697220" y="1464056"/>
                    <a:pt x="5692521" y="6302629"/>
                    <a:pt x="5692521" y="6302629"/>
                  </a:cubicBezTo>
                  <a:close/>
                </a:path>
              </a:pathLst>
            </a:custGeom>
            <a:blipFill>
              <a:blip r:embed="rId2"/>
              <a:stretch>
                <a:fillRect l="-25217" t="0" r="-107680" b="0"/>
              </a:stretch>
            </a:blipFill>
          </p:spPr>
        </p:sp>
      </p:grpSp>
      <p:sp>
        <p:nvSpPr>
          <p:cNvPr name="TextBox 4" id="4"/>
          <p:cNvSpPr txBox="true"/>
          <p:nvPr/>
        </p:nvSpPr>
        <p:spPr>
          <a:xfrm rot="0">
            <a:off x="903019" y="4179130"/>
            <a:ext cx="10441922" cy="4118186"/>
          </a:xfrm>
          <a:prstGeom prst="rect">
            <a:avLst/>
          </a:prstGeom>
        </p:spPr>
        <p:txBody>
          <a:bodyPr anchor="t" rtlCol="false" tIns="0" lIns="0" bIns="0" rIns="0">
            <a:spAutoFit/>
          </a:bodyPr>
          <a:lstStyle/>
          <a:p>
            <a:pPr marL="722881" indent="-361440" lvl="1">
              <a:lnSpc>
                <a:spcPts val="4687"/>
              </a:lnSpc>
              <a:buFont typeface="Arial"/>
              <a:buChar char="•"/>
            </a:pPr>
            <a:r>
              <a:rPr lang="en-US" sz="3348">
                <a:solidFill>
                  <a:srgbClr val="294733"/>
                </a:solidFill>
                <a:latin typeface="Inter"/>
              </a:rPr>
              <a:t>Tree-structured rules are used for hierarchical data analysis.</a:t>
            </a:r>
          </a:p>
          <a:p>
            <a:pPr marL="722881" indent="-361440" lvl="1">
              <a:lnSpc>
                <a:spcPts val="4687"/>
              </a:lnSpc>
              <a:buFont typeface="Arial"/>
              <a:buChar char="•"/>
            </a:pPr>
            <a:r>
              <a:rPr lang="en-US" sz="3348">
                <a:solidFill>
                  <a:srgbClr val="294733"/>
                </a:solidFill>
                <a:latin typeface="Inter"/>
              </a:rPr>
              <a:t>Decision trees represent a structure of rules that classify data into categories.</a:t>
            </a:r>
          </a:p>
          <a:p>
            <a:pPr marL="722881" indent="-361440" lvl="1">
              <a:lnSpc>
                <a:spcPts val="4687"/>
              </a:lnSpc>
              <a:buFont typeface="Arial"/>
              <a:buChar char="•"/>
            </a:pPr>
            <a:r>
              <a:rPr lang="en-US" sz="3348">
                <a:solidFill>
                  <a:srgbClr val="294733"/>
                </a:solidFill>
                <a:latin typeface="Inter"/>
              </a:rPr>
              <a:t>They're useful for tasks like classification and regression.</a:t>
            </a:r>
          </a:p>
          <a:p>
            <a:pPr>
              <a:lnSpc>
                <a:spcPts val="4687"/>
              </a:lnSpc>
            </a:pPr>
          </a:p>
        </p:txBody>
      </p:sp>
      <p:sp>
        <p:nvSpPr>
          <p:cNvPr name="TextBox 5" id="5"/>
          <p:cNvSpPr txBox="true"/>
          <p:nvPr/>
        </p:nvSpPr>
        <p:spPr>
          <a:xfrm rot="0">
            <a:off x="1028700" y="1057275"/>
            <a:ext cx="13252883" cy="2821292"/>
          </a:xfrm>
          <a:prstGeom prst="rect">
            <a:avLst/>
          </a:prstGeom>
        </p:spPr>
        <p:txBody>
          <a:bodyPr anchor="t" rtlCol="false" tIns="0" lIns="0" bIns="0" rIns="0">
            <a:spAutoFit/>
          </a:bodyPr>
          <a:lstStyle/>
          <a:p>
            <a:pPr>
              <a:lnSpc>
                <a:spcPts val="7408"/>
              </a:lnSpc>
            </a:pPr>
            <a:r>
              <a:rPr lang="en-US" sz="6498">
                <a:solidFill>
                  <a:srgbClr val="FFFFFF"/>
                </a:solidFill>
                <a:latin typeface="Inter"/>
              </a:rPr>
              <a:t>04 - Tree-Structured Rules</a:t>
            </a:r>
          </a:p>
          <a:p>
            <a:pPr marL="1402978" indent="-701489" lvl="1">
              <a:lnSpc>
                <a:spcPts val="7408"/>
              </a:lnSpc>
              <a:buFont typeface="Arial"/>
              <a:buChar char="•"/>
            </a:pPr>
          </a:p>
          <a:p>
            <a:pPr>
              <a:lnSpc>
                <a:spcPts val="7408"/>
              </a:lnSpc>
            </a:pP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8F2E7"/>
        </a:solidFill>
      </p:bgPr>
    </p:bg>
    <p:spTree>
      <p:nvGrpSpPr>
        <p:cNvPr id="1" name=""/>
        <p:cNvGrpSpPr/>
        <p:nvPr/>
      </p:nvGrpSpPr>
      <p:grpSpPr>
        <a:xfrm>
          <a:off x="0" y="0"/>
          <a:ext cx="0" cy="0"/>
          <a:chOff x="0" y="0"/>
          <a:chExt cx="0" cy="0"/>
        </a:xfrm>
      </p:grpSpPr>
      <p:grpSp>
        <p:nvGrpSpPr>
          <p:cNvPr name="Group 2" id="2"/>
          <p:cNvGrpSpPr/>
          <p:nvPr/>
        </p:nvGrpSpPr>
        <p:grpSpPr>
          <a:xfrm rot="0">
            <a:off x="11679382" y="1756064"/>
            <a:ext cx="5579918" cy="7502236"/>
            <a:chOff x="0" y="0"/>
            <a:chExt cx="1469608" cy="1975898"/>
          </a:xfrm>
        </p:grpSpPr>
        <p:sp>
          <p:nvSpPr>
            <p:cNvPr name="Freeform 3" id="3"/>
            <p:cNvSpPr/>
            <p:nvPr/>
          </p:nvSpPr>
          <p:spPr>
            <a:xfrm flipH="false" flipV="false" rot="0">
              <a:off x="0" y="0"/>
              <a:ext cx="1469608" cy="1975898"/>
            </a:xfrm>
            <a:custGeom>
              <a:avLst/>
              <a:gdLst/>
              <a:ahLst/>
              <a:cxnLst/>
              <a:rect r="r" b="b" t="t" l="l"/>
              <a:pathLst>
                <a:path h="1975898" w="1469608">
                  <a:moveTo>
                    <a:pt x="70761" y="0"/>
                  </a:moveTo>
                  <a:lnTo>
                    <a:pt x="1398848" y="0"/>
                  </a:lnTo>
                  <a:cubicBezTo>
                    <a:pt x="1417614" y="0"/>
                    <a:pt x="1435613" y="7455"/>
                    <a:pt x="1448883" y="20725"/>
                  </a:cubicBezTo>
                  <a:cubicBezTo>
                    <a:pt x="1462153" y="33995"/>
                    <a:pt x="1469608" y="51994"/>
                    <a:pt x="1469608" y="70761"/>
                  </a:cubicBezTo>
                  <a:lnTo>
                    <a:pt x="1469608" y="1905137"/>
                  </a:lnTo>
                  <a:cubicBezTo>
                    <a:pt x="1469608" y="1944217"/>
                    <a:pt x="1437928" y="1975898"/>
                    <a:pt x="1398848" y="1975898"/>
                  </a:cubicBezTo>
                  <a:lnTo>
                    <a:pt x="70761" y="1975898"/>
                  </a:lnTo>
                  <a:cubicBezTo>
                    <a:pt x="51994" y="1975898"/>
                    <a:pt x="33995" y="1968442"/>
                    <a:pt x="20725" y="1955172"/>
                  </a:cubicBezTo>
                  <a:cubicBezTo>
                    <a:pt x="7455" y="1941902"/>
                    <a:pt x="0" y="1923904"/>
                    <a:pt x="0" y="1905137"/>
                  </a:cubicBezTo>
                  <a:lnTo>
                    <a:pt x="0" y="70761"/>
                  </a:lnTo>
                  <a:cubicBezTo>
                    <a:pt x="0" y="31681"/>
                    <a:pt x="31681" y="0"/>
                    <a:pt x="70761" y="0"/>
                  </a:cubicBezTo>
                  <a:close/>
                </a:path>
              </a:pathLst>
            </a:custGeom>
            <a:solidFill>
              <a:srgbClr val="000000">
                <a:alpha val="0"/>
              </a:srgbClr>
            </a:solidFill>
            <a:ln w="19050" cap="rnd">
              <a:solidFill>
                <a:srgbClr val="9FA6EE"/>
              </a:solidFill>
              <a:prstDash val="solid"/>
              <a:round/>
            </a:ln>
          </p:spPr>
        </p:sp>
        <p:sp>
          <p:nvSpPr>
            <p:cNvPr name="TextBox 4" id="4"/>
            <p:cNvSpPr txBox="true"/>
            <p:nvPr/>
          </p:nvSpPr>
          <p:spPr>
            <a:xfrm>
              <a:off x="0" y="-38100"/>
              <a:ext cx="1469608" cy="2013998"/>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a:off x="11679382" y="2769177"/>
            <a:ext cx="5579918" cy="0"/>
          </a:xfrm>
          <a:prstGeom prst="line">
            <a:avLst/>
          </a:prstGeom>
          <a:ln cap="flat" w="19050">
            <a:solidFill>
              <a:srgbClr val="9FA6EE"/>
            </a:solidFill>
            <a:prstDash val="solid"/>
            <a:headEnd type="none" len="sm" w="sm"/>
            <a:tailEnd type="none" len="sm" w="sm"/>
          </a:ln>
        </p:spPr>
      </p:sp>
      <p:sp>
        <p:nvSpPr>
          <p:cNvPr name="AutoShape 6" id="6"/>
          <p:cNvSpPr/>
          <p:nvPr/>
        </p:nvSpPr>
        <p:spPr>
          <a:xfrm>
            <a:off x="11679382" y="8449541"/>
            <a:ext cx="5579918" cy="0"/>
          </a:xfrm>
          <a:prstGeom prst="line">
            <a:avLst/>
          </a:prstGeom>
          <a:ln cap="flat" w="19050">
            <a:solidFill>
              <a:srgbClr val="9FA6EE"/>
            </a:solidFill>
            <a:prstDash val="solid"/>
            <a:headEnd type="none" len="sm" w="sm"/>
            <a:tailEnd type="none" len="sm" w="sm"/>
          </a:ln>
        </p:spPr>
      </p:sp>
      <p:grpSp>
        <p:nvGrpSpPr>
          <p:cNvPr name="Group 7" id="7"/>
          <p:cNvGrpSpPr>
            <a:grpSpLocks noChangeAspect="true"/>
          </p:cNvGrpSpPr>
          <p:nvPr/>
        </p:nvGrpSpPr>
        <p:grpSpPr>
          <a:xfrm rot="0">
            <a:off x="12090324" y="2051439"/>
            <a:ext cx="553017" cy="553015"/>
            <a:chOff x="0" y="0"/>
            <a:chExt cx="6350000" cy="6349975"/>
          </a:xfrm>
        </p:grpSpPr>
        <p:sp>
          <p:nvSpPr>
            <p:cNvPr name="Freeform 8" id="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7236" t="-25524" r="-20031" b="-44167"/>
              </a:stretch>
            </a:blipFill>
          </p:spPr>
        </p:sp>
      </p:grpSp>
      <p:grpSp>
        <p:nvGrpSpPr>
          <p:cNvPr name="Group 9" id="9"/>
          <p:cNvGrpSpPr>
            <a:grpSpLocks noChangeAspect="true"/>
          </p:cNvGrpSpPr>
          <p:nvPr/>
        </p:nvGrpSpPr>
        <p:grpSpPr>
          <a:xfrm rot="0">
            <a:off x="11928706" y="3068724"/>
            <a:ext cx="5081270" cy="5081270"/>
            <a:chOff x="0" y="0"/>
            <a:chExt cx="6350000" cy="6350000"/>
          </a:xfrm>
        </p:grpSpPr>
        <p:sp>
          <p:nvSpPr>
            <p:cNvPr name="Freeform 10" id="10"/>
            <p:cNvSpPr/>
            <p:nvPr/>
          </p:nvSpPr>
          <p:spPr>
            <a:xfrm flipH="false" flipV="false" rot="0">
              <a:off x="0" y="0"/>
              <a:ext cx="6351270" cy="6350000"/>
            </a:xfrm>
            <a:custGeom>
              <a:avLst/>
              <a:gdLst/>
              <a:ahLst/>
              <a:cxnLst/>
              <a:rect r="r" b="b" t="t" l="l"/>
              <a:pathLst>
                <a:path h="6350000" w="6351270">
                  <a:moveTo>
                    <a:pt x="5985510" y="0"/>
                  </a:moveTo>
                  <a:lnTo>
                    <a:pt x="364490" y="0"/>
                  </a:lnTo>
                  <a:cubicBezTo>
                    <a:pt x="162560" y="0"/>
                    <a:pt x="0" y="162560"/>
                    <a:pt x="0" y="364490"/>
                  </a:cubicBezTo>
                  <a:lnTo>
                    <a:pt x="0" y="5986780"/>
                  </a:lnTo>
                  <a:cubicBezTo>
                    <a:pt x="0" y="6187440"/>
                    <a:pt x="162560" y="6350000"/>
                    <a:pt x="364490" y="6350000"/>
                  </a:cubicBezTo>
                  <a:lnTo>
                    <a:pt x="5986780" y="6350000"/>
                  </a:lnTo>
                  <a:cubicBezTo>
                    <a:pt x="6187440" y="6350000"/>
                    <a:pt x="6351270" y="6187440"/>
                    <a:pt x="6351270" y="5985510"/>
                  </a:cubicBezTo>
                  <a:lnTo>
                    <a:pt x="6351270" y="364490"/>
                  </a:lnTo>
                  <a:cubicBezTo>
                    <a:pt x="6350000" y="162560"/>
                    <a:pt x="6187440" y="0"/>
                    <a:pt x="5985510" y="0"/>
                  </a:cubicBezTo>
                  <a:close/>
                </a:path>
              </a:pathLst>
            </a:custGeom>
            <a:blipFill>
              <a:blip r:embed="rId3"/>
              <a:stretch>
                <a:fillRect l="-25031" t="0" r="-25031" b="0"/>
              </a:stretch>
            </a:blipFill>
          </p:spPr>
        </p:sp>
      </p:grpSp>
      <p:sp>
        <p:nvSpPr>
          <p:cNvPr name="TextBox 11" id="11"/>
          <p:cNvSpPr txBox="true"/>
          <p:nvPr/>
        </p:nvSpPr>
        <p:spPr>
          <a:xfrm rot="0">
            <a:off x="740987" y="2992524"/>
            <a:ext cx="9726304" cy="4190956"/>
          </a:xfrm>
          <a:prstGeom prst="rect">
            <a:avLst/>
          </a:prstGeom>
        </p:spPr>
        <p:txBody>
          <a:bodyPr anchor="t" rtlCol="false" tIns="0" lIns="0" bIns="0" rIns="0">
            <a:spAutoFit/>
          </a:bodyPr>
          <a:lstStyle/>
          <a:p>
            <a:pPr marL="734165" indent="-367082" lvl="1">
              <a:lnSpc>
                <a:spcPts val="4760"/>
              </a:lnSpc>
              <a:buFont typeface="Arial"/>
              <a:buChar char="•"/>
            </a:pPr>
            <a:r>
              <a:rPr lang="en-US" sz="3400">
                <a:solidFill>
                  <a:srgbClr val="294733"/>
                </a:solidFill>
                <a:latin typeface="Inter"/>
              </a:rPr>
              <a:t>Clustering is a data mining technique that groups similar data points together.</a:t>
            </a:r>
          </a:p>
          <a:p>
            <a:pPr marL="734165" indent="-367082" lvl="1">
              <a:lnSpc>
                <a:spcPts val="4760"/>
              </a:lnSpc>
              <a:buFont typeface="Arial"/>
              <a:buChar char="•"/>
            </a:pPr>
            <a:r>
              <a:rPr lang="en-US" sz="3400">
                <a:solidFill>
                  <a:srgbClr val="294733"/>
                </a:solidFill>
                <a:latin typeface="Inter"/>
              </a:rPr>
              <a:t>It's useful for segmenting data into meaningful clusters.</a:t>
            </a:r>
          </a:p>
          <a:p>
            <a:pPr marL="734165" indent="-367082" lvl="1">
              <a:lnSpc>
                <a:spcPts val="4760"/>
              </a:lnSpc>
              <a:buFont typeface="Arial"/>
              <a:buChar char="•"/>
            </a:pPr>
            <a:r>
              <a:rPr lang="en-US" sz="3400">
                <a:solidFill>
                  <a:srgbClr val="294733"/>
                </a:solidFill>
                <a:latin typeface="Inter"/>
              </a:rPr>
              <a:t>Example: Customer segmentation in marketing.</a:t>
            </a:r>
          </a:p>
          <a:p>
            <a:pPr>
              <a:lnSpc>
                <a:spcPts val="4760"/>
              </a:lnSpc>
            </a:pPr>
          </a:p>
        </p:txBody>
      </p:sp>
      <p:grpSp>
        <p:nvGrpSpPr>
          <p:cNvPr name="Group 12" id="12"/>
          <p:cNvGrpSpPr/>
          <p:nvPr/>
        </p:nvGrpSpPr>
        <p:grpSpPr>
          <a:xfrm rot="0">
            <a:off x="12090324" y="8725766"/>
            <a:ext cx="276509" cy="241945"/>
            <a:chOff x="0" y="0"/>
            <a:chExt cx="812800" cy="711200"/>
          </a:xfrm>
        </p:grpSpPr>
        <p:sp>
          <p:nvSpPr>
            <p:cNvPr name="Freeform 13" id="13"/>
            <p:cNvSpPr/>
            <p:nvPr/>
          </p:nvSpPr>
          <p:spPr>
            <a:xfrm flipH="false" flipV="false" rot="0">
              <a:off x="-33680" y="-8369"/>
              <a:ext cx="854946" cy="719569"/>
            </a:xfrm>
            <a:custGeom>
              <a:avLst/>
              <a:gdLst/>
              <a:ahLst/>
              <a:cxnLst/>
              <a:rect r="r" b="b" t="t" l="l"/>
              <a:pathLst>
                <a:path h="719569" w="854946">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000000">
                <a:alpha val="0"/>
              </a:srgbClr>
            </a:solidFill>
            <a:ln w="19050" cap="sq">
              <a:solidFill>
                <a:srgbClr val="9FA6EE"/>
              </a:solidFill>
              <a:prstDash val="solid"/>
              <a:miter/>
            </a:ln>
          </p:spPr>
        </p:sp>
        <p:sp>
          <p:nvSpPr>
            <p:cNvPr name="TextBox 14" id="14"/>
            <p:cNvSpPr txBox="true"/>
            <p:nvPr/>
          </p:nvSpPr>
          <p:spPr>
            <a:xfrm>
              <a:off x="76200" y="12700"/>
              <a:ext cx="660400" cy="571500"/>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12596847" y="8725766"/>
            <a:ext cx="278972" cy="241945"/>
          </a:xfrm>
          <a:custGeom>
            <a:avLst/>
            <a:gdLst/>
            <a:ahLst/>
            <a:cxnLst/>
            <a:rect r="r" b="b" t="t" l="l"/>
            <a:pathLst>
              <a:path h="241945" w="278972">
                <a:moveTo>
                  <a:pt x="0" y="0"/>
                </a:moveTo>
                <a:lnTo>
                  <a:pt x="278972" y="0"/>
                </a:lnTo>
                <a:lnTo>
                  <a:pt x="278972" y="241945"/>
                </a:lnTo>
                <a:lnTo>
                  <a:pt x="0" y="2419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740987" y="565792"/>
            <a:ext cx="12534161" cy="954392"/>
          </a:xfrm>
          <a:prstGeom prst="rect">
            <a:avLst/>
          </a:prstGeom>
        </p:spPr>
        <p:txBody>
          <a:bodyPr anchor="t" rtlCol="false" tIns="0" lIns="0" bIns="0" rIns="0">
            <a:spAutoFit/>
          </a:bodyPr>
          <a:lstStyle/>
          <a:p>
            <a:pPr>
              <a:lnSpc>
                <a:spcPts val="7408"/>
              </a:lnSpc>
            </a:pPr>
            <a:r>
              <a:rPr lang="en-US" sz="6498">
                <a:solidFill>
                  <a:srgbClr val="294733"/>
                </a:solidFill>
                <a:latin typeface="Inter"/>
              </a:rPr>
              <a:t>05- Clustering</a:t>
            </a:r>
          </a:p>
        </p:txBody>
      </p:sp>
      <p:sp>
        <p:nvSpPr>
          <p:cNvPr name="TextBox 17" id="17"/>
          <p:cNvSpPr txBox="true"/>
          <p:nvPr/>
        </p:nvSpPr>
        <p:spPr>
          <a:xfrm rot="0">
            <a:off x="12875819" y="2159172"/>
            <a:ext cx="2355972" cy="347074"/>
          </a:xfrm>
          <a:prstGeom prst="rect">
            <a:avLst/>
          </a:prstGeom>
        </p:spPr>
        <p:txBody>
          <a:bodyPr anchor="t" rtlCol="false" tIns="0" lIns="0" bIns="0" rIns="0">
            <a:spAutoFit/>
          </a:bodyPr>
          <a:lstStyle/>
          <a:p>
            <a:pPr>
              <a:lnSpc>
                <a:spcPts val="2669"/>
              </a:lnSpc>
            </a:pPr>
            <a:r>
              <a:rPr lang="en-US" sz="2362">
                <a:solidFill>
                  <a:srgbClr val="9FA6EE"/>
                </a:solidFill>
                <a:latin typeface="Inter"/>
              </a:rPr>
              <a:t>Alba Castro</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8F2E7"/>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096886" y="3437994"/>
            <a:ext cx="6191114" cy="6849006"/>
            <a:chOff x="0" y="0"/>
            <a:chExt cx="5697220" cy="6302629"/>
          </a:xfrm>
        </p:grpSpPr>
        <p:sp>
          <p:nvSpPr>
            <p:cNvPr name="Freeform 3" id="3"/>
            <p:cNvSpPr/>
            <p:nvPr/>
          </p:nvSpPr>
          <p:spPr>
            <a:xfrm flipH="false" flipV="false" rot="0">
              <a:off x="0" y="0"/>
              <a:ext cx="5697220" cy="6302629"/>
            </a:xfrm>
            <a:custGeom>
              <a:avLst/>
              <a:gdLst/>
              <a:ahLst/>
              <a:cxnLst/>
              <a:rect r="r" b="b" t="t" l="l"/>
              <a:pathLst>
                <a:path h="6302629" w="5697220">
                  <a:moveTo>
                    <a:pt x="5692521" y="6302629"/>
                  </a:moveTo>
                  <a:lnTo>
                    <a:pt x="4699" y="6302629"/>
                  </a:lnTo>
                  <a:cubicBezTo>
                    <a:pt x="4699" y="6302629"/>
                    <a:pt x="0" y="1493774"/>
                    <a:pt x="0" y="1456436"/>
                  </a:cubicBezTo>
                  <a:cubicBezTo>
                    <a:pt x="0" y="668528"/>
                    <a:pt x="638683" y="29845"/>
                    <a:pt x="1426591" y="29845"/>
                  </a:cubicBezTo>
                  <a:cubicBezTo>
                    <a:pt x="2172335" y="29845"/>
                    <a:pt x="2784094" y="602234"/>
                    <a:pt x="2847467" y="1331595"/>
                  </a:cubicBezTo>
                  <a:cubicBezTo>
                    <a:pt x="2896489" y="588010"/>
                    <a:pt x="3514725" y="0"/>
                    <a:pt x="4270629" y="0"/>
                  </a:cubicBezTo>
                  <a:cubicBezTo>
                    <a:pt x="5058537" y="0"/>
                    <a:pt x="5697220" y="638683"/>
                    <a:pt x="5697220" y="1426591"/>
                  </a:cubicBezTo>
                  <a:cubicBezTo>
                    <a:pt x="5697220" y="1464056"/>
                    <a:pt x="5692521" y="6302629"/>
                    <a:pt x="5692521" y="6302629"/>
                  </a:cubicBezTo>
                  <a:close/>
                </a:path>
              </a:pathLst>
            </a:custGeom>
            <a:blipFill>
              <a:blip r:embed="rId2"/>
              <a:stretch>
                <a:fillRect l="-25217" t="0" r="-107680" b="0"/>
              </a:stretch>
            </a:blipFill>
          </p:spPr>
        </p:sp>
      </p:grpSp>
      <p:sp>
        <p:nvSpPr>
          <p:cNvPr name="TextBox 4" id="4"/>
          <p:cNvSpPr txBox="true"/>
          <p:nvPr/>
        </p:nvSpPr>
        <p:spPr>
          <a:xfrm rot="0">
            <a:off x="903019" y="4179130"/>
            <a:ext cx="10441922" cy="4709123"/>
          </a:xfrm>
          <a:prstGeom prst="rect">
            <a:avLst/>
          </a:prstGeom>
        </p:spPr>
        <p:txBody>
          <a:bodyPr anchor="t" rtlCol="false" tIns="0" lIns="0" bIns="0" rIns="0">
            <a:spAutoFit/>
          </a:bodyPr>
          <a:lstStyle/>
          <a:p>
            <a:pPr marL="722881" indent="-361440" lvl="1">
              <a:lnSpc>
                <a:spcPts val="4687"/>
              </a:lnSpc>
              <a:buFont typeface="Arial"/>
              <a:buChar char="•"/>
            </a:pPr>
            <a:r>
              <a:rPr lang="en-US" sz="3348">
                <a:solidFill>
                  <a:srgbClr val="294733"/>
                </a:solidFill>
                <a:latin typeface="Inter"/>
              </a:rPr>
              <a:t>Similarity search over sequences is crucial in various domains, such as genetics and recommendation systems.</a:t>
            </a:r>
          </a:p>
          <a:p>
            <a:pPr marL="722881" indent="-361440" lvl="1">
              <a:lnSpc>
                <a:spcPts val="4687"/>
              </a:lnSpc>
              <a:buFont typeface="Arial"/>
              <a:buChar char="•"/>
            </a:pPr>
            <a:r>
              <a:rPr lang="en-US" sz="3348">
                <a:solidFill>
                  <a:srgbClr val="294733"/>
                </a:solidFill>
                <a:latin typeface="Inter"/>
              </a:rPr>
              <a:t>It identifies sequences or patterns that are similar to a given query sequence.</a:t>
            </a:r>
          </a:p>
          <a:p>
            <a:pPr marL="722881" indent="-361440" lvl="1">
              <a:lnSpc>
                <a:spcPts val="4687"/>
              </a:lnSpc>
              <a:buFont typeface="Arial"/>
              <a:buChar char="•"/>
            </a:pPr>
            <a:r>
              <a:rPr lang="en-US" sz="3348">
                <a:solidFill>
                  <a:srgbClr val="294733"/>
                </a:solidFill>
                <a:latin typeface="Inter"/>
              </a:rPr>
              <a:t>Example: Finding similar user behavior patterns in recommendation systems.</a:t>
            </a:r>
          </a:p>
          <a:p>
            <a:pPr>
              <a:lnSpc>
                <a:spcPts val="4687"/>
              </a:lnSpc>
            </a:pPr>
          </a:p>
        </p:txBody>
      </p:sp>
      <p:sp>
        <p:nvSpPr>
          <p:cNvPr name="TextBox 5" id="5"/>
          <p:cNvSpPr txBox="true"/>
          <p:nvPr/>
        </p:nvSpPr>
        <p:spPr>
          <a:xfrm rot="0">
            <a:off x="1028700" y="1057275"/>
            <a:ext cx="15498652" cy="1887842"/>
          </a:xfrm>
          <a:prstGeom prst="rect">
            <a:avLst/>
          </a:prstGeom>
        </p:spPr>
        <p:txBody>
          <a:bodyPr anchor="t" rtlCol="false" tIns="0" lIns="0" bIns="0" rIns="0">
            <a:spAutoFit/>
          </a:bodyPr>
          <a:lstStyle/>
          <a:p>
            <a:pPr>
              <a:lnSpc>
                <a:spcPts val="7408"/>
              </a:lnSpc>
            </a:pPr>
            <a:r>
              <a:rPr lang="en-US" sz="6498">
                <a:solidFill>
                  <a:srgbClr val="FFFFFF"/>
                </a:solidFill>
                <a:latin typeface="Inter"/>
              </a:rPr>
              <a:t>06- Similarity Search over Sequences</a:t>
            </a:r>
          </a:p>
          <a:p>
            <a:pPr>
              <a:lnSpc>
                <a:spcPts val="7408"/>
              </a:lnSpc>
            </a:pP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8F2E7"/>
        </a:solidFill>
      </p:bgPr>
    </p:bg>
    <p:spTree>
      <p:nvGrpSpPr>
        <p:cNvPr id="1" name=""/>
        <p:cNvGrpSpPr/>
        <p:nvPr/>
      </p:nvGrpSpPr>
      <p:grpSpPr>
        <a:xfrm>
          <a:off x="0" y="0"/>
          <a:ext cx="0" cy="0"/>
          <a:chOff x="0" y="0"/>
          <a:chExt cx="0" cy="0"/>
        </a:xfrm>
      </p:grpSpPr>
      <p:grpSp>
        <p:nvGrpSpPr>
          <p:cNvPr name="Group 2" id="2"/>
          <p:cNvGrpSpPr/>
          <p:nvPr/>
        </p:nvGrpSpPr>
        <p:grpSpPr>
          <a:xfrm rot="0">
            <a:off x="11679382" y="1756064"/>
            <a:ext cx="5579918" cy="7502236"/>
            <a:chOff x="0" y="0"/>
            <a:chExt cx="1469608" cy="1975898"/>
          </a:xfrm>
        </p:grpSpPr>
        <p:sp>
          <p:nvSpPr>
            <p:cNvPr name="Freeform 3" id="3"/>
            <p:cNvSpPr/>
            <p:nvPr/>
          </p:nvSpPr>
          <p:spPr>
            <a:xfrm flipH="false" flipV="false" rot="0">
              <a:off x="0" y="0"/>
              <a:ext cx="1469608" cy="1975898"/>
            </a:xfrm>
            <a:custGeom>
              <a:avLst/>
              <a:gdLst/>
              <a:ahLst/>
              <a:cxnLst/>
              <a:rect r="r" b="b" t="t" l="l"/>
              <a:pathLst>
                <a:path h="1975898" w="1469608">
                  <a:moveTo>
                    <a:pt x="70761" y="0"/>
                  </a:moveTo>
                  <a:lnTo>
                    <a:pt x="1398848" y="0"/>
                  </a:lnTo>
                  <a:cubicBezTo>
                    <a:pt x="1417614" y="0"/>
                    <a:pt x="1435613" y="7455"/>
                    <a:pt x="1448883" y="20725"/>
                  </a:cubicBezTo>
                  <a:cubicBezTo>
                    <a:pt x="1462153" y="33995"/>
                    <a:pt x="1469608" y="51994"/>
                    <a:pt x="1469608" y="70761"/>
                  </a:cubicBezTo>
                  <a:lnTo>
                    <a:pt x="1469608" y="1905137"/>
                  </a:lnTo>
                  <a:cubicBezTo>
                    <a:pt x="1469608" y="1944217"/>
                    <a:pt x="1437928" y="1975898"/>
                    <a:pt x="1398848" y="1975898"/>
                  </a:cubicBezTo>
                  <a:lnTo>
                    <a:pt x="70761" y="1975898"/>
                  </a:lnTo>
                  <a:cubicBezTo>
                    <a:pt x="51994" y="1975898"/>
                    <a:pt x="33995" y="1968442"/>
                    <a:pt x="20725" y="1955172"/>
                  </a:cubicBezTo>
                  <a:cubicBezTo>
                    <a:pt x="7455" y="1941902"/>
                    <a:pt x="0" y="1923904"/>
                    <a:pt x="0" y="1905137"/>
                  </a:cubicBezTo>
                  <a:lnTo>
                    <a:pt x="0" y="70761"/>
                  </a:lnTo>
                  <a:cubicBezTo>
                    <a:pt x="0" y="31681"/>
                    <a:pt x="31681" y="0"/>
                    <a:pt x="70761" y="0"/>
                  </a:cubicBezTo>
                  <a:close/>
                </a:path>
              </a:pathLst>
            </a:custGeom>
            <a:solidFill>
              <a:srgbClr val="000000">
                <a:alpha val="0"/>
              </a:srgbClr>
            </a:solidFill>
            <a:ln w="19050" cap="rnd">
              <a:solidFill>
                <a:srgbClr val="9FA6EE"/>
              </a:solidFill>
              <a:prstDash val="solid"/>
              <a:round/>
            </a:ln>
          </p:spPr>
        </p:sp>
        <p:sp>
          <p:nvSpPr>
            <p:cNvPr name="TextBox 4" id="4"/>
            <p:cNvSpPr txBox="true"/>
            <p:nvPr/>
          </p:nvSpPr>
          <p:spPr>
            <a:xfrm>
              <a:off x="0" y="-38100"/>
              <a:ext cx="1469608" cy="2013998"/>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a:off x="11679382" y="2769177"/>
            <a:ext cx="5579918" cy="0"/>
          </a:xfrm>
          <a:prstGeom prst="line">
            <a:avLst/>
          </a:prstGeom>
          <a:ln cap="flat" w="19050">
            <a:solidFill>
              <a:srgbClr val="9FA6EE"/>
            </a:solidFill>
            <a:prstDash val="solid"/>
            <a:headEnd type="none" len="sm" w="sm"/>
            <a:tailEnd type="none" len="sm" w="sm"/>
          </a:ln>
        </p:spPr>
      </p:sp>
      <p:sp>
        <p:nvSpPr>
          <p:cNvPr name="AutoShape 6" id="6"/>
          <p:cNvSpPr/>
          <p:nvPr/>
        </p:nvSpPr>
        <p:spPr>
          <a:xfrm>
            <a:off x="11679382" y="8449541"/>
            <a:ext cx="5579918" cy="0"/>
          </a:xfrm>
          <a:prstGeom prst="line">
            <a:avLst/>
          </a:prstGeom>
          <a:ln cap="flat" w="19050">
            <a:solidFill>
              <a:srgbClr val="9FA6EE"/>
            </a:solidFill>
            <a:prstDash val="solid"/>
            <a:headEnd type="none" len="sm" w="sm"/>
            <a:tailEnd type="none" len="sm" w="sm"/>
          </a:ln>
        </p:spPr>
      </p:sp>
      <p:grpSp>
        <p:nvGrpSpPr>
          <p:cNvPr name="Group 7" id="7"/>
          <p:cNvGrpSpPr>
            <a:grpSpLocks noChangeAspect="true"/>
          </p:cNvGrpSpPr>
          <p:nvPr/>
        </p:nvGrpSpPr>
        <p:grpSpPr>
          <a:xfrm rot="0">
            <a:off x="12090324" y="2051439"/>
            <a:ext cx="553017" cy="553015"/>
            <a:chOff x="0" y="0"/>
            <a:chExt cx="6350000" cy="6349975"/>
          </a:xfrm>
        </p:grpSpPr>
        <p:sp>
          <p:nvSpPr>
            <p:cNvPr name="Freeform 8" id="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7236" t="-25524" r="-20031" b="-44167"/>
              </a:stretch>
            </a:blipFill>
          </p:spPr>
        </p:sp>
      </p:grpSp>
      <p:grpSp>
        <p:nvGrpSpPr>
          <p:cNvPr name="Group 9" id="9"/>
          <p:cNvGrpSpPr>
            <a:grpSpLocks noChangeAspect="true"/>
          </p:cNvGrpSpPr>
          <p:nvPr/>
        </p:nvGrpSpPr>
        <p:grpSpPr>
          <a:xfrm rot="0">
            <a:off x="11928706" y="3068724"/>
            <a:ext cx="5081270" cy="5081270"/>
            <a:chOff x="0" y="0"/>
            <a:chExt cx="6350000" cy="6350000"/>
          </a:xfrm>
        </p:grpSpPr>
        <p:sp>
          <p:nvSpPr>
            <p:cNvPr name="Freeform 10" id="10"/>
            <p:cNvSpPr/>
            <p:nvPr/>
          </p:nvSpPr>
          <p:spPr>
            <a:xfrm flipH="false" flipV="false" rot="0">
              <a:off x="0" y="0"/>
              <a:ext cx="6351270" cy="6350000"/>
            </a:xfrm>
            <a:custGeom>
              <a:avLst/>
              <a:gdLst/>
              <a:ahLst/>
              <a:cxnLst/>
              <a:rect r="r" b="b" t="t" l="l"/>
              <a:pathLst>
                <a:path h="6350000" w="6351270">
                  <a:moveTo>
                    <a:pt x="5985510" y="0"/>
                  </a:moveTo>
                  <a:lnTo>
                    <a:pt x="364490" y="0"/>
                  </a:lnTo>
                  <a:cubicBezTo>
                    <a:pt x="162560" y="0"/>
                    <a:pt x="0" y="162560"/>
                    <a:pt x="0" y="364490"/>
                  </a:cubicBezTo>
                  <a:lnTo>
                    <a:pt x="0" y="5986780"/>
                  </a:lnTo>
                  <a:cubicBezTo>
                    <a:pt x="0" y="6187440"/>
                    <a:pt x="162560" y="6350000"/>
                    <a:pt x="364490" y="6350000"/>
                  </a:cubicBezTo>
                  <a:lnTo>
                    <a:pt x="5986780" y="6350000"/>
                  </a:lnTo>
                  <a:cubicBezTo>
                    <a:pt x="6187440" y="6350000"/>
                    <a:pt x="6351270" y="6187440"/>
                    <a:pt x="6351270" y="5985510"/>
                  </a:cubicBezTo>
                  <a:lnTo>
                    <a:pt x="6351270" y="364490"/>
                  </a:lnTo>
                  <a:cubicBezTo>
                    <a:pt x="6350000" y="162560"/>
                    <a:pt x="6187440" y="0"/>
                    <a:pt x="5985510" y="0"/>
                  </a:cubicBezTo>
                  <a:close/>
                </a:path>
              </a:pathLst>
            </a:custGeom>
            <a:blipFill>
              <a:blip r:embed="rId3"/>
              <a:stretch>
                <a:fillRect l="-25031" t="0" r="-25031" b="0"/>
              </a:stretch>
            </a:blipFill>
          </p:spPr>
        </p:sp>
      </p:grpSp>
      <p:sp>
        <p:nvSpPr>
          <p:cNvPr name="TextBox 11" id="11"/>
          <p:cNvSpPr txBox="true"/>
          <p:nvPr/>
        </p:nvSpPr>
        <p:spPr>
          <a:xfrm rot="0">
            <a:off x="740987" y="2992524"/>
            <a:ext cx="9726304" cy="3590795"/>
          </a:xfrm>
          <a:prstGeom prst="rect">
            <a:avLst/>
          </a:prstGeom>
        </p:spPr>
        <p:txBody>
          <a:bodyPr anchor="t" rtlCol="false" tIns="0" lIns="0" bIns="0" rIns="0">
            <a:spAutoFit/>
          </a:bodyPr>
          <a:lstStyle/>
          <a:p>
            <a:pPr marL="734165" indent="-367082" lvl="1">
              <a:lnSpc>
                <a:spcPts val="4760"/>
              </a:lnSpc>
              <a:buFont typeface="Arial"/>
              <a:buChar char="•"/>
            </a:pPr>
            <a:r>
              <a:rPr lang="en-US" sz="3400">
                <a:solidFill>
                  <a:srgbClr val="294733"/>
                </a:solidFill>
                <a:latin typeface="Inter"/>
              </a:rPr>
              <a:t>Spatial data management focuses on handling geospatial data, often used in GIS (Geographic Information Systems).</a:t>
            </a:r>
          </a:p>
          <a:p>
            <a:pPr marL="734165" indent="-367082" lvl="1">
              <a:lnSpc>
                <a:spcPts val="4760"/>
              </a:lnSpc>
              <a:buFont typeface="Arial"/>
              <a:buChar char="•"/>
            </a:pPr>
            <a:r>
              <a:rPr lang="en-US" sz="3400">
                <a:solidFill>
                  <a:srgbClr val="294733"/>
                </a:solidFill>
                <a:latin typeface="Inter"/>
              </a:rPr>
              <a:t>It involves techniques for efficient storage, retrieval, and analysis of spatial data.</a:t>
            </a:r>
          </a:p>
          <a:p>
            <a:pPr>
              <a:lnSpc>
                <a:spcPts val="4760"/>
              </a:lnSpc>
            </a:pPr>
          </a:p>
        </p:txBody>
      </p:sp>
      <p:grpSp>
        <p:nvGrpSpPr>
          <p:cNvPr name="Group 12" id="12"/>
          <p:cNvGrpSpPr/>
          <p:nvPr/>
        </p:nvGrpSpPr>
        <p:grpSpPr>
          <a:xfrm rot="0">
            <a:off x="12090324" y="8725766"/>
            <a:ext cx="276509" cy="241945"/>
            <a:chOff x="0" y="0"/>
            <a:chExt cx="812800" cy="711200"/>
          </a:xfrm>
        </p:grpSpPr>
        <p:sp>
          <p:nvSpPr>
            <p:cNvPr name="Freeform 13" id="13"/>
            <p:cNvSpPr/>
            <p:nvPr/>
          </p:nvSpPr>
          <p:spPr>
            <a:xfrm flipH="false" flipV="false" rot="0">
              <a:off x="-33680" y="-8369"/>
              <a:ext cx="854946" cy="719569"/>
            </a:xfrm>
            <a:custGeom>
              <a:avLst/>
              <a:gdLst/>
              <a:ahLst/>
              <a:cxnLst/>
              <a:rect r="r" b="b" t="t" l="l"/>
              <a:pathLst>
                <a:path h="719569" w="854946">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000000">
                <a:alpha val="0"/>
              </a:srgbClr>
            </a:solidFill>
            <a:ln w="19050" cap="sq">
              <a:solidFill>
                <a:srgbClr val="9FA6EE"/>
              </a:solidFill>
              <a:prstDash val="solid"/>
              <a:miter/>
            </a:ln>
          </p:spPr>
        </p:sp>
        <p:sp>
          <p:nvSpPr>
            <p:cNvPr name="TextBox 14" id="14"/>
            <p:cNvSpPr txBox="true"/>
            <p:nvPr/>
          </p:nvSpPr>
          <p:spPr>
            <a:xfrm>
              <a:off x="76200" y="12700"/>
              <a:ext cx="660400" cy="571500"/>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12596847" y="8725766"/>
            <a:ext cx="278972" cy="241945"/>
          </a:xfrm>
          <a:custGeom>
            <a:avLst/>
            <a:gdLst/>
            <a:ahLst/>
            <a:cxnLst/>
            <a:rect r="r" b="b" t="t" l="l"/>
            <a:pathLst>
              <a:path h="241945" w="278972">
                <a:moveTo>
                  <a:pt x="0" y="0"/>
                </a:moveTo>
                <a:lnTo>
                  <a:pt x="278972" y="0"/>
                </a:lnTo>
                <a:lnTo>
                  <a:pt x="278972" y="241945"/>
                </a:lnTo>
                <a:lnTo>
                  <a:pt x="0" y="2419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740987" y="565792"/>
            <a:ext cx="12534161" cy="954392"/>
          </a:xfrm>
          <a:prstGeom prst="rect">
            <a:avLst/>
          </a:prstGeom>
        </p:spPr>
        <p:txBody>
          <a:bodyPr anchor="t" rtlCol="false" tIns="0" lIns="0" bIns="0" rIns="0">
            <a:spAutoFit/>
          </a:bodyPr>
          <a:lstStyle/>
          <a:p>
            <a:pPr>
              <a:lnSpc>
                <a:spcPts val="7408"/>
              </a:lnSpc>
            </a:pPr>
            <a:r>
              <a:rPr lang="en-US" sz="6498">
                <a:solidFill>
                  <a:srgbClr val="294733"/>
                </a:solidFill>
                <a:latin typeface="Inter"/>
              </a:rPr>
              <a:t>07- Spatial Data Management</a:t>
            </a:r>
          </a:p>
        </p:txBody>
      </p:sp>
      <p:sp>
        <p:nvSpPr>
          <p:cNvPr name="TextBox 17" id="17"/>
          <p:cNvSpPr txBox="true"/>
          <p:nvPr/>
        </p:nvSpPr>
        <p:spPr>
          <a:xfrm rot="0">
            <a:off x="12875819" y="2159172"/>
            <a:ext cx="2355972" cy="347074"/>
          </a:xfrm>
          <a:prstGeom prst="rect">
            <a:avLst/>
          </a:prstGeom>
        </p:spPr>
        <p:txBody>
          <a:bodyPr anchor="t" rtlCol="false" tIns="0" lIns="0" bIns="0" rIns="0">
            <a:spAutoFit/>
          </a:bodyPr>
          <a:lstStyle/>
          <a:p>
            <a:pPr>
              <a:lnSpc>
                <a:spcPts val="2669"/>
              </a:lnSpc>
            </a:pPr>
            <a:r>
              <a:rPr lang="en-US" sz="2362">
                <a:solidFill>
                  <a:srgbClr val="9FA6EE"/>
                </a:solidFill>
                <a:latin typeface="Inter"/>
              </a:rPr>
              <a:t>Alba Castro</a:t>
            </a:r>
          </a:p>
        </p:txBody>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8F2E7"/>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096886" y="3437994"/>
            <a:ext cx="6191114" cy="6849006"/>
            <a:chOff x="0" y="0"/>
            <a:chExt cx="5697220" cy="6302629"/>
          </a:xfrm>
        </p:grpSpPr>
        <p:sp>
          <p:nvSpPr>
            <p:cNvPr name="Freeform 3" id="3"/>
            <p:cNvSpPr/>
            <p:nvPr/>
          </p:nvSpPr>
          <p:spPr>
            <a:xfrm flipH="false" flipV="false" rot="0">
              <a:off x="0" y="0"/>
              <a:ext cx="5697220" cy="6302629"/>
            </a:xfrm>
            <a:custGeom>
              <a:avLst/>
              <a:gdLst/>
              <a:ahLst/>
              <a:cxnLst/>
              <a:rect r="r" b="b" t="t" l="l"/>
              <a:pathLst>
                <a:path h="6302629" w="5697220">
                  <a:moveTo>
                    <a:pt x="5692521" y="6302629"/>
                  </a:moveTo>
                  <a:lnTo>
                    <a:pt x="4699" y="6302629"/>
                  </a:lnTo>
                  <a:cubicBezTo>
                    <a:pt x="4699" y="6302629"/>
                    <a:pt x="0" y="1493774"/>
                    <a:pt x="0" y="1456436"/>
                  </a:cubicBezTo>
                  <a:cubicBezTo>
                    <a:pt x="0" y="668528"/>
                    <a:pt x="638683" y="29845"/>
                    <a:pt x="1426591" y="29845"/>
                  </a:cubicBezTo>
                  <a:cubicBezTo>
                    <a:pt x="2172335" y="29845"/>
                    <a:pt x="2784094" y="602234"/>
                    <a:pt x="2847467" y="1331595"/>
                  </a:cubicBezTo>
                  <a:cubicBezTo>
                    <a:pt x="2896489" y="588010"/>
                    <a:pt x="3514725" y="0"/>
                    <a:pt x="4270629" y="0"/>
                  </a:cubicBezTo>
                  <a:cubicBezTo>
                    <a:pt x="5058537" y="0"/>
                    <a:pt x="5697220" y="638683"/>
                    <a:pt x="5697220" y="1426591"/>
                  </a:cubicBezTo>
                  <a:cubicBezTo>
                    <a:pt x="5697220" y="1464056"/>
                    <a:pt x="5692521" y="6302629"/>
                    <a:pt x="5692521" y="6302629"/>
                  </a:cubicBezTo>
                  <a:close/>
                </a:path>
              </a:pathLst>
            </a:custGeom>
            <a:blipFill>
              <a:blip r:embed="rId2"/>
              <a:stretch>
                <a:fillRect l="-25217" t="0" r="-107680" b="0"/>
              </a:stretch>
            </a:blipFill>
          </p:spPr>
        </p:sp>
      </p:grpSp>
      <p:sp>
        <p:nvSpPr>
          <p:cNvPr name="TextBox 4" id="4"/>
          <p:cNvSpPr txBox="true"/>
          <p:nvPr/>
        </p:nvSpPr>
        <p:spPr>
          <a:xfrm rot="0">
            <a:off x="903019" y="4179130"/>
            <a:ext cx="10441922" cy="4118186"/>
          </a:xfrm>
          <a:prstGeom prst="rect">
            <a:avLst/>
          </a:prstGeom>
        </p:spPr>
        <p:txBody>
          <a:bodyPr anchor="t" rtlCol="false" tIns="0" lIns="0" bIns="0" rIns="0">
            <a:spAutoFit/>
          </a:bodyPr>
          <a:lstStyle/>
          <a:p>
            <a:pPr marL="722881" indent="-361440" lvl="1">
              <a:lnSpc>
                <a:spcPts val="4687"/>
              </a:lnSpc>
              <a:buFont typeface="Arial"/>
              <a:buChar char="•"/>
            </a:pPr>
            <a:r>
              <a:rPr lang="en-US" sz="3348">
                <a:solidFill>
                  <a:srgbClr val="294733"/>
                </a:solidFill>
                <a:latin typeface="Inter"/>
              </a:rPr>
              <a:t>Spatial data is increasingly important in data mining, especially for location-based services and geospatial analysis.</a:t>
            </a:r>
          </a:p>
          <a:p>
            <a:pPr marL="722881" indent="-361440" lvl="1">
              <a:lnSpc>
                <a:spcPts val="4687"/>
              </a:lnSpc>
              <a:buFont typeface="Arial"/>
              <a:buChar char="•"/>
            </a:pPr>
            <a:r>
              <a:rPr lang="en-US" sz="3348">
                <a:solidFill>
                  <a:srgbClr val="294733"/>
                </a:solidFill>
                <a:latin typeface="Inter"/>
              </a:rPr>
              <a:t>It allows for the discovery of patterns and insights in geographical data, such as customer location data and environmental data.</a:t>
            </a:r>
          </a:p>
          <a:p>
            <a:pPr>
              <a:lnSpc>
                <a:spcPts val="4687"/>
              </a:lnSpc>
            </a:pPr>
          </a:p>
        </p:txBody>
      </p:sp>
      <p:sp>
        <p:nvSpPr>
          <p:cNvPr name="TextBox 5" id="5"/>
          <p:cNvSpPr txBox="true"/>
          <p:nvPr/>
        </p:nvSpPr>
        <p:spPr>
          <a:xfrm rot="0">
            <a:off x="1028700" y="1057275"/>
            <a:ext cx="15498652" cy="954392"/>
          </a:xfrm>
          <a:prstGeom prst="rect">
            <a:avLst/>
          </a:prstGeom>
        </p:spPr>
        <p:txBody>
          <a:bodyPr anchor="t" rtlCol="false" tIns="0" lIns="0" bIns="0" rIns="0">
            <a:spAutoFit/>
          </a:bodyPr>
          <a:lstStyle/>
          <a:p>
            <a:pPr>
              <a:lnSpc>
                <a:spcPts val="7408"/>
              </a:lnSpc>
            </a:pPr>
            <a:r>
              <a:rPr lang="en-US" sz="6498">
                <a:solidFill>
                  <a:srgbClr val="FFFFFF"/>
                </a:solidFill>
                <a:latin typeface="Inter"/>
              </a:rPr>
              <a:t>08- Spatial Data in Data Mining</a:t>
            </a: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DAFyLt3PCoI</dc:identifier>
  <dcterms:modified xsi:type="dcterms:W3CDTF">2011-08-01T06:04:30Z</dcterms:modified>
  <cp:revision>1</cp:revision>
  <dc:title>Data Mining</dc:title>
</cp:coreProperties>
</file>

<file path=docProps/thumbnail.jpeg>
</file>